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8"/>
  </p:notesMasterIdLst>
  <p:handoutMasterIdLst>
    <p:handoutMasterId r:id="rId29"/>
  </p:handoutMasterIdLst>
  <p:sldIdLst>
    <p:sldId id="256" r:id="rId3"/>
    <p:sldId id="313" r:id="rId4"/>
    <p:sldId id="296" r:id="rId5"/>
    <p:sldId id="298" r:id="rId6"/>
    <p:sldId id="299" r:id="rId7"/>
    <p:sldId id="302" r:id="rId8"/>
    <p:sldId id="303" r:id="rId9"/>
    <p:sldId id="316" r:id="rId10"/>
    <p:sldId id="314" r:id="rId11"/>
    <p:sldId id="315" r:id="rId12"/>
    <p:sldId id="294" r:id="rId13"/>
    <p:sldId id="260" r:id="rId14"/>
    <p:sldId id="276" r:id="rId15"/>
    <p:sldId id="312" r:id="rId16"/>
    <p:sldId id="277" r:id="rId17"/>
    <p:sldId id="280" r:id="rId18"/>
    <p:sldId id="281" r:id="rId19"/>
    <p:sldId id="282" r:id="rId20"/>
    <p:sldId id="278" r:id="rId21"/>
    <p:sldId id="273" r:id="rId22"/>
    <p:sldId id="295" r:id="rId23"/>
    <p:sldId id="293" r:id="rId24"/>
    <p:sldId id="285" r:id="rId25"/>
    <p:sldId id="309" r:id="rId26"/>
    <p:sldId id="291" r:id="rId27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AE3D"/>
    <a:srgbClr val="33854C"/>
    <a:srgbClr val="F18C27"/>
    <a:srgbClr val="FF9900"/>
    <a:srgbClr val="FF6600"/>
    <a:srgbClr val="077B2B"/>
    <a:srgbClr val="5AA68D"/>
    <a:srgbClr val="008E40"/>
  </p:clrMru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3" autoAdjust="0"/>
    <p:restoredTop sz="94190" autoAdjust="0"/>
  </p:normalViewPr>
  <p:slideViewPr>
    <p:cSldViewPr>
      <p:cViewPr varScale="1">
        <p:scale>
          <a:sx n="75" d="100"/>
          <a:sy n="75" d="100"/>
        </p:scale>
        <p:origin x="-18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06" y="-108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Datos%201&#170;%20prueba%20Fluidarom%201003%20UAB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Datos%201&#170;%20prueba%20Fluidarom%201003%20UAB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Datos%201&#170;%20prueba%20Fluidarom%201003%20UA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0.13318984751155705"/>
          <c:y val="0.13341041649168991"/>
          <c:w val="0.8504837361468286"/>
          <c:h val="0.71895499127449036"/>
        </c:manualLayout>
      </c:layout>
      <c:barChart>
        <c:barDir val="col"/>
        <c:grouping val="clustered"/>
        <c:ser>
          <c:idx val="0"/>
          <c:order val="0"/>
          <c:tx>
            <c:strRef>
              <c:f>PESO!$B$4</c:f>
              <c:strCache>
                <c:ptCount val="1"/>
                <c:pt idx="0">
                  <c:v>C/C</c:v>
                </c:pt>
              </c:strCache>
            </c:strRef>
          </c:tx>
          <c:spPr>
            <a:solidFill>
              <a:srgbClr val="FFC000"/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cat>
            <c:strRef>
              <c:f>PESO!$A$5:$A$8</c:f>
              <c:strCache>
                <c:ptCount val="4"/>
                <c:pt idx="0">
                  <c:v> DIA 0</c:v>
                </c:pt>
                <c:pt idx="1">
                  <c:v>DIA 7</c:v>
                </c:pt>
                <c:pt idx="2">
                  <c:v>DIA 14</c:v>
                </c:pt>
                <c:pt idx="3">
                  <c:v>DIA 35</c:v>
                </c:pt>
              </c:strCache>
            </c:strRef>
          </c:cat>
          <c:val>
            <c:numRef>
              <c:f>PESO!$B$5:$B$8</c:f>
              <c:numCache>
                <c:formatCode>General</c:formatCode>
                <c:ptCount val="4"/>
                <c:pt idx="0">
                  <c:v>7415</c:v>
                </c:pt>
                <c:pt idx="1">
                  <c:v>8066</c:v>
                </c:pt>
                <c:pt idx="2">
                  <c:v>9892</c:v>
                </c:pt>
                <c:pt idx="3">
                  <c:v>18933</c:v>
                </c:pt>
              </c:numCache>
            </c:numRef>
          </c:val>
        </c:ser>
        <c:ser>
          <c:idx val="1"/>
          <c:order val="1"/>
          <c:tx>
            <c:strRef>
              <c:f>PESO!$C$4</c:f>
              <c:strCache>
                <c:ptCount val="1"/>
                <c:pt idx="0">
                  <c:v>C/F</c:v>
                </c:pt>
              </c:strCache>
            </c:strRef>
          </c:tx>
          <c:spPr>
            <a:solidFill>
              <a:srgbClr val="92D050"/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cat>
            <c:strRef>
              <c:f>PESO!$A$5:$A$8</c:f>
              <c:strCache>
                <c:ptCount val="4"/>
                <c:pt idx="0">
                  <c:v> DIA 0</c:v>
                </c:pt>
                <c:pt idx="1">
                  <c:v>DIA 7</c:v>
                </c:pt>
                <c:pt idx="2">
                  <c:v>DIA 14</c:v>
                </c:pt>
                <c:pt idx="3">
                  <c:v>DIA 35</c:v>
                </c:pt>
              </c:strCache>
            </c:strRef>
          </c:cat>
          <c:val>
            <c:numRef>
              <c:f>PESO!$C$5:$C$8</c:f>
              <c:numCache>
                <c:formatCode>General</c:formatCode>
                <c:ptCount val="4"/>
                <c:pt idx="0">
                  <c:v>7423</c:v>
                </c:pt>
                <c:pt idx="1">
                  <c:v>8319</c:v>
                </c:pt>
                <c:pt idx="2">
                  <c:v>10219</c:v>
                </c:pt>
                <c:pt idx="3">
                  <c:v>19774</c:v>
                </c:pt>
              </c:numCache>
            </c:numRef>
          </c:val>
        </c:ser>
        <c:ser>
          <c:idx val="2"/>
          <c:order val="2"/>
          <c:tx>
            <c:strRef>
              <c:f>PESO!$D$4</c:f>
              <c:strCache>
                <c:ptCount val="1"/>
                <c:pt idx="0">
                  <c:v>F/F</c:v>
                </c:pt>
              </c:strCache>
            </c:strRef>
          </c:tx>
          <c:spPr>
            <a:solidFill>
              <a:srgbClr val="0070C0"/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cat>
            <c:strRef>
              <c:f>PESO!$A$5:$A$8</c:f>
              <c:strCache>
                <c:ptCount val="4"/>
                <c:pt idx="0">
                  <c:v> DIA 0</c:v>
                </c:pt>
                <c:pt idx="1">
                  <c:v>DIA 7</c:v>
                </c:pt>
                <c:pt idx="2">
                  <c:v>DIA 14</c:v>
                </c:pt>
                <c:pt idx="3">
                  <c:v>DIA 35</c:v>
                </c:pt>
              </c:strCache>
            </c:strRef>
          </c:cat>
          <c:val>
            <c:numRef>
              <c:f>PESO!$D$5:$D$8</c:f>
              <c:numCache>
                <c:formatCode>General</c:formatCode>
                <c:ptCount val="4"/>
                <c:pt idx="0">
                  <c:v>7407</c:v>
                </c:pt>
                <c:pt idx="1">
                  <c:v>8453</c:v>
                </c:pt>
                <c:pt idx="2">
                  <c:v>10427</c:v>
                </c:pt>
                <c:pt idx="3">
                  <c:v>20100</c:v>
                </c:pt>
              </c:numCache>
            </c:numRef>
          </c:val>
        </c:ser>
        <c:axId val="54894976"/>
        <c:axId val="67134208"/>
      </c:barChart>
      <c:catAx>
        <c:axId val="548949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dk1"/>
                    </a:solidFill>
                    <a:latin typeface="Calibri" pitchFamily="34" charset="0"/>
                    <a:ea typeface="+mn-ea"/>
                    <a:cs typeface="+mn-cs"/>
                  </a:rPr>
                  <a:t>DIAS</a:t>
                </a:r>
                <a:endParaRPr lang="en-US" sz="1400" dirty="0">
                  <a:latin typeface="Calibri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0.50894453360727865"/>
              <c:y val="0.91078613986589996"/>
            </c:manualLayout>
          </c:layout>
          <c:spPr>
            <a:solidFill>
              <a:schemeClr val="lt1"/>
            </a:solidFill>
            <a:ln w="25400" cap="flat" cmpd="sng" algn="ctr">
              <a:noFill/>
              <a:prstDash val="solid"/>
            </a:ln>
            <a:effectLst/>
          </c:spPr>
        </c:title>
        <c:majorTickMark val="none"/>
        <c:tickLblPos val="nextTo"/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es-ES"/>
          </a:p>
        </c:txPr>
        <c:crossAx val="67134208"/>
        <c:crosses val="autoZero"/>
        <c:auto val="1"/>
        <c:lblAlgn val="ctr"/>
        <c:lblOffset val="100"/>
      </c:catAx>
      <c:valAx>
        <c:axId val="6713420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600">
                    <a:solidFill>
                      <a:schemeClr val="dk1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r>
                  <a:rPr lang="en-US" sz="1600" dirty="0">
                    <a:solidFill>
                      <a:schemeClr val="dk1"/>
                    </a:solidFill>
                    <a:latin typeface="Calibri" pitchFamily="34" charset="0"/>
                    <a:ea typeface="+mn-ea"/>
                    <a:cs typeface="+mn-cs"/>
                  </a:rPr>
                  <a:t>PESO g.</a:t>
                </a:r>
                <a:endParaRPr lang="en-US" sz="1600" dirty="0">
                  <a:latin typeface="Calibri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38549779922201327"/>
            </c:manualLayout>
          </c:layout>
          <c:spPr>
            <a:solidFill>
              <a:schemeClr val="lt1"/>
            </a:solidFill>
            <a:ln w="25400" cap="flat" cmpd="sng" algn="ctr">
              <a:noFill/>
              <a:prstDash val="solid"/>
            </a:ln>
            <a:effectLst/>
          </c:spPr>
        </c:title>
        <c:numFmt formatCode="General" sourceLinked="1"/>
        <c:tickLblPos val="nextTo"/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es-ES"/>
          </a:p>
        </c:txPr>
        <c:crossAx val="54894976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33489679362324754"/>
          <c:y val="4.1556034603432504E-2"/>
          <c:w val="0.35738821417503663"/>
          <c:h val="7.4456353579509332E-2"/>
        </c:manualLayout>
      </c:layout>
      <c:txPr>
        <a:bodyPr/>
        <a:lstStyle/>
        <a:p>
          <a:pPr>
            <a:defRPr sz="1800">
              <a:latin typeface="Calibri" pitchFamily="34" charset="0"/>
            </a:defRPr>
          </a:pPr>
          <a:endParaRPr lang="es-E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0.14914879655116481"/>
          <c:y val="0.12279711976447062"/>
          <c:w val="0.73200952749798365"/>
          <c:h val="0.74316687765686862"/>
        </c:manualLayout>
      </c:layout>
      <c:barChart>
        <c:barDir val="col"/>
        <c:grouping val="clustered"/>
        <c:ser>
          <c:idx val="0"/>
          <c:order val="0"/>
          <c:tx>
            <c:strRef>
              <c:f>CONSUMO!$A$11</c:f>
              <c:strCache>
                <c:ptCount val="1"/>
                <c:pt idx="0">
                  <c:v>C/C</c:v>
                </c:pt>
              </c:strCache>
            </c:strRef>
          </c:tx>
          <c:spPr>
            <a:solidFill>
              <a:srgbClr val="FFC000"/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cat>
            <c:strRef>
              <c:f>CONSUMO!$B$10:$D$10</c:f>
              <c:strCache>
                <c:ptCount val="3"/>
                <c:pt idx="0">
                  <c:v>0-7</c:v>
                </c:pt>
                <c:pt idx="1">
                  <c:v>0-14</c:v>
                </c:pt>
                <c:pt idx="2">
                  <c:v>0-35</c:v>
                </c:pt>
              </c:strCache>
            </c:strRef>
          </c:cat>
          <c:val>
            <c:numRef>
              <c:f>CONSUMO!$B$11:$D$11</c:f>
              <c:numCache>
                <c:formatCode>General</c:formatCode>
                <c:ptCount val="3"/>
                <c:pt idx="0">
                  <c:v>151.69999999999999</c:v>
                </c:pt>
                <c:pt idx="1">
                  <c:v>238</c:v>
                </c:pt>
                <c:pt idx="2">
                  <c:v>485.5</c:v>
                </c:pt>
              </c:numCache>
            </c:numRef>
          </c:val>
        </c:ser>
        <c:ser>
          <c:idx val="1"/>
          <c:order val="1"/>
          <c:tx>
            <c:strRef>
              <c:f>CONSUMO!$A$12</c:f>
              <c:strCache>
                <c:ptCount val="1"/>
                <c:pt idx="0">
                  <c:v>C/F</c:v>
                </c:pt>
              </c:strCache>
            </c:strRef>
          </c:tx>
          <c:spPr>
            <a:solidFill>
              <a:srgbClr val="92D050"/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cat>
            <c:strRef>
              <c:f>CONSUMO!$B$10:$D$10</c:f>
              <c:strCache>
                <c:ptCount val="3"/>
                <c:pt idx="0">
                  <c:v>0-7</c:v>
                </c:pt>
                <c:pt idx="1">
                  <c:v>0-14</c:v>
                </c:pt>
                <c:pt idx="2">
                  <c:v>0-35</c:v>
                </c:pt>
              </c:strCache>
            </c:strRef>
          </c:cat>
          <c:val>
            <c:numRef>
              <c:f>CONSUMO!$B$12:$D$12</c:f>
              <c:numCache>
                <c:formatCode>General</c:formatCode>
                <c:ptCount val="3"/>
                <c:pt idx="0">
                  <c:v>174.8</c:v>
                </c:pt>
                <c:pt idx="1">
                  <c:v>259.5</c:v>
                </c:pt>
                <c:pt idx="2">
                  <c:v>536.70000000000005</c:v>
                </c:pt>
              </c:numCache>
            </c:numRef>
          </c:val>
        </c:ser>
        <c:ser>
          <c:idx val="2"/>
          <c:order val="2"/>
          <c:tx>
            <c:strRef>
              <c:f>CONSUMO!$A$13</c:f>
              <c:strCache>
                <c:ptCount val="1"/>
                <c:pt idx="0">
                  <c:v>F/F</c:v>
                </c:pt>
              </c:strCache>
            </c:strRef>
          </c:tx>
          <c:spPr>
            <a:solidFill>
              <a:srgbClr val="0070C0"/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cat>
            <c:strRef>
              <c:f>CONSUMO!$B$10:$D$10</c:f>
              <c:strCache>
                <c:ptCount val="3"/>
                <c:pt idx="0">
                  <c:v>0-7</c:v>
                </c:pt>
                <c:pt idx="1">
                  <c:v>0-14</c:v>
                </c:pt>
                <c:pt idx="2">
                  <c:v>0-35</c:v>
                </c:pt>
              </c:strCache>
            </c:strRef>
          </c:cat>
          <c:val>
            <c:numRef>
              <c:f>CONSUMO!$B$13:$D$13</c:f>
              <c:numCache>
                <c:formatCode>General</c:formatCode>
                <c:ptCount val="3"/>
                <c:pt idx="0">
                  <c:v>196.3</c:v>
                </c:pt>
                <c:pt idx="1">
                  <c:v>297</c:v>
                </c:pt>
                <c:pt idx="2">
                  <c:v>563.70000000000005</c:v>
                </c:pt>
              </c:numCache>
            </c:numRef>
          </c:val>
        </c:ser>
        <c:axId val="67172608"/>
        <c:axId val="67572096"/>
      </c:barChart>
      <c:catAx>
        <c:axId val="671726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latin typeface="Calibri" pitchFamily="34" charset="0"/>
                  </a:defRPr>
                </a:pPr>
                <a:r>
                  <a:rPr lang="es-ES" sz="1800" dirty="0" smtClean="0">
                    <a:latin typeface="Calibri" pitchFamily="34" charset="0"/>
                  </a:rPr>
                  <a:t>DIAS</a:t>
                </a:r>
                <a:endParaRPr lang="es-ES" sz="1800" dirty="0">
                  <a:latin typeface="Calibri" pitchFamily="34" charset="0"/>
                </a:endParaRPr>
              </a:p>
            </c:rich>
          </c:tx>
          <c:layout/>
        </c:title>
        <c:majorTickMark val="none"/>
        <c:tickLblPos val="nextTo"/>
        <c:crossAx val="67572096"/>
        <c:crosses val="autoZero"/>
        <c:auto val="1"/>
        <c:lblAlgn val="ctr"/>
        <c:lblOffset val="100"/>
      </c:catAx>
      <c:valAx>
        <c:axId val="675720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>
                    <a:latin typeface="Calibri" pitchFamily="34" charset="0"/>
                  </a:defRPr>
                </a:pPr>
                <a:r>
                  <a:rPr lang="es-ES" sz="1800" dirty="0" smtClean="0">
                    <a:latin typeface="Calibri" pitchFamily="34" charset="0"/>
                  </a:rPr>
                  <a:t>CONSUMO g.</a:t>
                </a:r>
                <a:endParaRPr lang="es-ES" sz="1800" dirty="0">
                  <a:latin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3.4614534002971632E-2"/>
              <c:y val="0.34464625458282416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es-ES"/>
          </a:p>
        </c:txPr>
        <c:crossAx val="67172608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33548239646373962"/>
          <c:y val="7.991202817499264E-4"/>
          <c:w val="0.27046722222972108"/>
          <c:h val="0.11219847100322212"/>
        </c:manualLayout>
      </c:layout>
      <c:txPr>
        <a:bodyPr/>
        <a:lstStyle/>
        <a:p>
          <a:pPr>
            <a:defRPr sz="1800">
              <a:latin typeface="Calibri" pitchFamily="34" charset="0"/>
            </a:defRPr>
          </a:pPr>
          <a:endParaRPr lang="es-E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0.15202596536892726"/>
          <c:y val="0.10157960648535549"/>
          <c:w val="0.76214256616990061"/>
          <c:h val="0.78498573998107102"/>
        </c:manualLayout>
      </c:layout>
      <c:barChart>
        <c:barDir val="col"/>
        <c:grouping val="clustered"/>
        <c:ser>
          <c:idx val="0"/>
          <c:order val="0"/>
          <c:tx>
            <c:strRef>
              <c:f>GMD!$A$12</c:f>
              <c:strCache>
                <c:ptCount val="1"/>
                <c:pt idx="0">
                  <c:v>C/C</c:v>
                </c:pt>
              </c:strCache>
            </c:strRef>
          </c:tx>
          <c:spPr>
            <a:solidFill>
              <a:srgbClr val="FFC000"/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cat>
            <c:strRef>
              <c:f>GMD!$B$11:$D$11</c:f>
              <c:strCache>
                <c:ptCount val="3"/>
                <c:pt idx="0">
                  <c:v>0-7</c:v>
                </c:pt>
                <c:pt idx="1">
                  <c:v>0-14</c:v>
                </c:pt>
                <c:pt idx="2">
                  <c:v>0-35</c:v>
                </c:pt>
              </c:strCache>
            </c:strRef>
          </c:cat>
          <c:val>
            <c:numRef>
              <c:f>GMD!$B$12:$D$12</c:f>
              <c:numCache>
                <c:formatCode>General</c:formatCode>
                <c:ptCount val="3"/>
                <c:pt idx="0">
                  <c:v>92.1</c:v>
                </c:pt>
                <c:pt idx="1">
                  <c:v>174.4</c:v>
                </c:pt>
                <c:pt idx="2">
                  <c:v>365.7</c:v>
                </c:pt>
              </c:numCache>
            </c:numRef>
          </c:val>
        </c:ser>
        <c:ser>
          <c:idx val="1"/>
          <c:order val="1"/>
          <c:tx>
            <c:strRef>
              <c:f>GMD!$A$13</c:f>
              <c:strCache>
                <c:ptCount val="1"/>
                <c:pt idx="0">
                  <c:v>C/F</c:v>
                </c:pt>
              </c:strCache>
            </c:strRef>
          </c:tx>
          <c:spPr>
            <a:solidFill>
              <a:srgbClr val="92D050"/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cat>
            <c:strRef>
              <c:f>GMD!$B$11:$D$11</c:f>
              <c:strCache>
                <c:ptCount val="3"/>
                <c:pt idx="0">
                  <c:v>0-7</c:v>
                </c:pt>
                <c:pt idx="1">
                  <c:v>0-14</c:v>
                </c:pt>
                <c:pt idx="2">
                  <c:v>0-35</c:v>
                </c:pt>
              </c:strCache>
            </c:strRef>
          </c:cat>
          <c:val>
            <c:numRef>
              <c:f>GMD!$B$13:$D$13</c:f>
              <c:numCache>
                <c:formatCode>General</c:formatCode>
                <c:ptCount val="3"/>
                <c:pt idx="0">
                  <c:v>128.1</c:v>
                </c:pt>
                <c:pt idx="1">
                  <c:v>199.8</c:v>
                </c:pt>
                <c:pt idx="2">
                  <c:v>391.2</c:v>
                </c:pt>
              </c:numCache>
            </c:numRef>
          </c:val>
        </c:ser>
        <c:ser>
          <c:idx val="2"/>
          <c:order val="2"/>
          <c:tx>
            <c:strRef>
              <c:f>GMD!$A$14</c:f>
              <c:strCache>
                <c:ptCount val="1"/>
                <c:pt idx="0">
                  <c:v>F/F</c:v>
                </c:pt>
              </c:strCache>
            </c:strRef>
          </c:tx>
          <c:spPr>
            <a:solidFill>
              <a:srgbClr val="0070C0"/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cat>
            <c:strRef>
              <c:f>GMD!$B$11:$D$11</c:f>
              <c:strCache>
                <c:ptCount val="3"/>
                <c:pt idx="0">
                  <c:v>0-7</c:v>
                </c:pt>
                <c:pt idx="1">
                  <c:v>0-14</c:v>
                </c:pt>
                <c:pt idx="2">
                  <c:v>0-35</c:v>
                </c:pt>
              </c:strCache>
            </c:strRef>
          </c:cat>
          <c:val>
            <c:numRef>
              <c:f>GMD!$B$14:$D$14</c:f>
              <c:numCache>
                <c:formatCode>General</c:formatCode>
                <c:ptCount val="3"/>
                <c:pt idx="0">
                  <c:v>140.9</c:v>
                </c:pt>
                <c:pt idx="1">
                  <c:v>217.5</c:v>
                </c:pt>
                <c:pt idx="2">
                  <c:v>396.6</c:v>
                </c:pt>
              </c:numCache>
            </c:numRef>
          </c:val>
        </c:ser>
        <c:axId val="67614592"/>
        <c:axId val="67637248"/>
      </c:barChart>
      <c:catAx>
        <c:axId val="676145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 baseline="0">
                    <a:latin typeface="Calibri" pitchFamily="34" charset="0"/>
                  </a:defRPr>
                </a:pPr>
                <a:r>
                  <a:rPr lang="es-ES" sz="1600" baseline="0" dirty="0" smtClean="0">
                    <a:latin typeface="Calibri" pitchFamily="34" charset="0"/>
                  </a:rPr>
                  <a:t>DÍAS</a:t>
                </a:r>
                <a:endParaRPr lang="es-ES" sz="1600" baseline="0" dirty="0">
                  <a:latin typeface="Calibri" pitchFamily="34" charset="0"/>
                </a:endParaRPr>
              </a:p>
            </c:rich>
          </c:tx>
          <c:layout/>
        </c:title>
        <c:majorTickMark val="none"/>
        <c:tickLblPos val="nextTo"/>
        <c:crossAx val="67637248"/>
        <c:crosses val="autoZero"/>
        <c:auto val="1"/>
        <c:lblAlgn val="ctr"/>
        <c:lblOffset val="100"/>
      </c:catAx>
      <c:valAx>
        <c:axId val="6763724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800" baseline="0">
                    <a:latin typeface="Calibri" pitchFamily="34" charset="0"/>
                  </a:defRPr>
                </a:pPr>
                <a:r>
                  <a:rPr lang="es-ES" sz="1800" baseline="0" dirty="0" smtClean="0">
                    <a:latin typeface="Calibri" pitchFamily="34" charset="0"/>
                  </a:rPr>
                  <a:t>GRAMOS</a:t>
                </a:r>
                <a:endParaRPr lang="es-ES" sz="1800" baseline="0" dirty="0">
                  <a:latin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4.33363224192021E-2"/>
              <c:y val="0.40929489075528402"/>
            </c:manualLayout>
          </c:layout>
          <c:spPr>
            <a:ln w="3175"/>
          </c:spPr>
        </c:title>
        <c:numFmt formatCode="General" sourceLinked="1"/>
        <c:tickLblPos val="nextTo"/>
        <c:crossAx val="67614592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800">
                <a:solidFill>
                  <a:schemeClr val="dk1"/>
                </a:solidFill>
                <a:latin typeface="Calibri" pitchFamily="34" charset="0"/>
                <a:ea typeface="+mn-ea"/>
                <a:cs typeface="Arial" pitchFamily="34" charset="0"/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800">
                <a:solidFill>
                  <a:schemeClr val="dk1"/>
                </a:solidFill>
                <a:latin typeface="Calibri" pitchFamily="34" charset="0"/>
                <a:ea typeface="+mn-ea"/>
                <a:cs typeface="+mn-cs"/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800">
                <a:solidFill>
                  <a:schemeClr val="dk1"/>
                </a:solidFill>
                <a:latin typeface="Calibri" pitchFamily="34" charset="0"/>
                <a:ea typeface="+mn-ea"/>
                <a:cs typeface="Arial" pitchFamily="34" charset="0"/>
              </a:defRPr>
            </a:pPr>
            <a:endParaRPr lang="es-ES"/>
          </a:p>
        </c:txPr>
      </c:legendEntry>
      <c:layout>
        <c:manualLayout>
          <c:xMode val="edge"/>
          <c:yMode val="edge"/>
          <c:x val="0.3229309177287209"/>
          <c:y val="0.11421691542008702"/>
          <c:w val="0.37976084667841137"/>
          <c:h val="6.3865266728450706E-2"/>
        </c:manualLayout>
      </c:layout>
      <c:spPr>
        <a:solidFill>
          <a:schemeClr val="lt1"/>
        </a:solidFill>
        <a:ln w="25400" cap="flat" cmpd="sng" algn="ctr">
          <a:noFill/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Calibri" pitchFamily="34" charset="0"/>
              <a:ea typeface="+mn-ea"/>
              <a:cs typeface="+mn-cs"/>
            </a:defRPr>
          </a:pPr>
          <a:endParaRPr lang="es-ES"/>
        </a:p>
      </c:txPr>
    </c:legend>
    <c:plotVisOnly val="1"/>
  </c:chart>
  <c:spPr>
    <a:solidFill>
      <a:schemeClr val="lt1"/>
    </a:solidFill>
    <a:ln w="25400" cap="flat" cmpd="sng" algn="ctr">
      <a:noFill/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5A54EB-8DC0-4E48-BD34-2CC8EB22141B}" type="doc">
      <dgm:prSet loTypeId="urn:microsoft.com/office/officeart/2005/8/layout/process2" loCatId="process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s-ES"/>
        </a:p>
      </dgm:t>
    </dgm:pt>
    <dgm:pt modelId="{34B4F4B1-0350-4E1D-9499-53953A9E6D50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 algn="just" rtl="0"/>
          <a:r>
            <a:rPr lang="es-ES" sz="1600" b="1" u="sng" dirty="0" smtClean="0">
              <a:solidFill>
                <a:schemeClr val="tx1"/>
              </a:solidFill>
              <a:latin typeface="+mj-lt"/>
            </a:rPr>
            <a:t>CERDAS</a:t>
          </a:r>
          <a:r>
            <a:rPr lang="es-ES" sz="1600" b="1" dirty="0" smtClean="0">
              <a:solidFill>
                <a:schemeClr val="tx1"/>
              </a:solidFill>
              <a:latin typeface="+mj-lt"/>
            </a:rPr>
            <a:t>: </a:t>
          </a:r>
        </a:p>
        <a:p>
          <a:pPr algn="just" rtl="0"/>
          <a:r>
            <a:rPr lang="es-ES" sz="1600" b="0" dirty="0" smtClean="0">
              <a:solidFill>
                <a:schemeClr val="tx1"/>
              </a:solidFill>
              <a:latin typeface="+mj-lt"/>
            </a:rPr>
            <a:t>MARCADORES AROMATICOS QUE PASAN A LA PLACENTA Y A TRAVÉS DE LA LECHE Y SON RECONOCIDOS POR EL LECHÓN</a:t>
          </a:r>
          <a:endParaRPr lang="es-ES" sz="1600" b="0" u="sng" dirty="0">
            <a:solidFill>
              <a:schemeClr val="tx1"/>
            </a:solidFill>
            <a:latin typeface="+mj-lt"/>
          </a:endParaRPr>
        </a:p>
      </dgm:t>
    </dgm:pt>
    <dgm:pt modelId="{5D8F8AB8-6A39-4BB2-B043-EA7CDD2CF086}" type="parTrans" cxnId="{9E5D7624-1C44-4A02-8BB9-78550AF99D2F}">
      <dgm:prSet/>
      <dgm:spPr/>
      <dgm:t>
        <a:bodyPr/>
        <a:lstStyle/>
        <a:p>
          <a:endParaRPr lang="es-ES" sz="2000"/>
        </a:p>
      </dgm:t>
    </dgm:pt>
    <dgm:pt modelId="{E467BEBF-361C-4C48-BD86-0C931A32669D}" type="sibTrans" cxnId="{9E5D7624-1C44-4A02-8BB9-78550AF99D2F}">
      <dgm:prSet custT="1"/>
      <dgm:spPr>
        <a:solidFill>
          <a:srgbClr val="0AAE3D"/>
        </a:solidFill>
      </dgm:spPr>
      <dgm:t>
        <a:bodyPr/>
        <a:lstStyle/>
        <a:p>
          <a:endParaRPr lang="es-ES" sz="1200" dirty="0"/>
        </a:p>
      </dgm:t>
    </dgm:pt>
    <dgm:pt modelId="{52FC84E4-6815-4855-BEBA-0E1AF291D642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 algn="just" rtl="0"/>
          <a:r>
            <a:rPr lang="es-ES" sz="1600" b="1" u="sng" dirty="0" smtClean="0">
              <a:solidFill>
                <a:schemeClr val="tx1"/>
              </a:solidFill>
              <a:latin typeface="+mj-lt"/>
            </a:rPr>
            <a:t>LACTANTES</a:t>
          </a:r>
          <a:r>
            <a:rPr lang="es-ES" sz="1600" b="1" dirty="0" smtClean="0">
              <a:solidFill>
                <a:schemeClr val="tx1"/>
              </a:solidFill>
              <a:latin typeface="+mj-lt"/>
            </a:rPr>
            <a:t>: </a:t>
          </a:r>
        </a:p>
        <a:p>
          <a:pPr algn="just" rtl="0"/>
          <a:r>
            <a:rPr lang="es-ES" sz="1600" b="0" dirty="0" smtClean="0">
              <a:solidFill>
                <a:schemeClr val="tx1"/>
              </a:solidFill>
              <a:latin typeface="+mj-lt"/>
            </a:rPr>
            <a:t>MAYOR ATRACCIÓN AL ALIMENTO POR EL RECONOCIMIENTO DEL MARCADOR, INCREMENTO DE INGESTA, MAYOR PESO AL DESTETE</a:t>
          </a:r>
          <a:endParaRPr lang="es-ES" sz="1600" b="0" u="sng" dirty="0">
            <a:solidFill>
              <a:schemeClr val="tx1"/>
            </a:solidFill>
            <a:latin typeface="+mj-lt"/>
          </a:endParaRPr>
        </a:p>
      </dgm:t>
    </dgm:pt>
    <dgm:pt modelId="{3EDF82A7-8F66-48C4-83CB-927A9652FA8D}" type="parTrans" cxnId="{59344092-E676-4DFE-A5FC-23CB4C47CAD5}">
      <dgm:prSet/>
      <dgm:spPr/>
      <dgm:t>
        <a:bodyPr/>
        <a:lstStyle/>
        <a:p>
          <a:endParaRPr lang="es-ES" sz="2000"/>
        </a:p>
      </dgm:t>
    </dgm:pt>
    <dgm:pt modelId="{A41F8767-3907-4B71-83A9-8CCAEA26CD20}" type="sibTrans" cxnId="{59344092-E676-4DFE-A5FC-23CB4C47CAD5}">
      <dgm:prSet custT="1"/>
      <dgm:spPr>
        <a:solidFill>
          <a:srgbClr val="0AAE3D"/>
        </a:solidFill>
      </dgm:spPr>
      <dgm:t>
        <a:bodyPr/>
        <a:lstStyle/>
        <a:p>
          <a:endParaRPr lang="es-ES" sz="1200" dirty="0"/>
        </a:p>
      </dgm:t>
    </dgm:pt>
    <dgm:pt modelId="{54C80285-E57C-48DE-AC9E-0C61B83E6C3D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 algn="just" rtl="0"/>
          <a:r>
            <a:rPr lang="es-ES" sz="1600" b="1" u="sng" dirty="0" smtClean="0">
              <a:solidFill>
                <a:schemeClr val="tx1"/>
              </a:solidFill>
              <a:latin typeface="+mj-lt"/>
            </a:rPr>
            <a:t>PRE-STARTER</a:t>
          </a:r>
          <a:r>
            <a:rPr lang="es-ES" sz="1600" b="1" dirty="0" smtClean="0">
              <a:solidFill>
                <a:schemeClr val="tx1"/>
              </a:solidFill>
              <a:latin typeface="+mj-lt"/>
            </a:rPr>
            <a:t>: </a:t>
          </a:r>
        </a:p>
        <a:p>
          <a:pPr algn="just" rtl="0"/>
          <a:r>
            <a:rPr lang="es-ES" sz="1600" b="0" dirty="0" smtClean="0">
              <a:solidFill>
                <a:schemeClr val="tx1"/>
              </a:solidFill>
              <a:latin typeface="+mj-lt"/>
            </a:rPr>
            <a:t>MAYOR ATRACCIÓN AL ALIMENTO, INCREMENTO DE INGESTA, MAYOR CONSUMO Y PESO. MENOS ESTRÉS.</a:t>
          </a:r>
          <a:endParaRPr lang="es-ES" sz="1600" b="0" u="sng" dirty="0">
            <a:solidFill>
              <a:schemeClr val="tx1"/>
            </a:solidFill>
            <a:latin typeface="+mj-lt"/>
          </a:endParaRPr>
        </a:p>
      </dgm:t>
    </dgm:pt>
    <dgm:pt modelId="{6144FB49-486A-46A6-AD75-1D0616D072E7}" type="parTrans" cxnId="{4AA9F996-E963-44BB-AE35-ED8F74D3805F}">
      <dgm:prSet/>
      <dgm:spPr/>
      <dgm:t>
        <a:bodyPr/>
        <a:lstStyle/>
        <a:p>
          <a:endParaRPr lang="es-ES" sz="2000"/>
        </a:p>
      </dgm:t>
    </dgm:pt>
    <dgm:pt modelId="{410ABF01-CFF1-4B76-8AE7-0D7E8D22945E}" type="sibTrans" cxnId="{4AA9F996-E963-44BB-AE35-ED8F74D3805F}">
      <dgm:prSet custT="1"/>
      <dgm:spPr>
        <a:solidFill>
          <a:srgbClr val="0AAE3D"/>
        </a:solidFill>
      </dgm:spPr>
      <dgm:t>
        <a:bodyPr/>
        <a:lstStyle/>
        <a:p>
          <a:endParaRPr lang="es-ES" sz="1200" dirty="0"/>
        </a:p>
      </dgm:t>
    </dgm:pt>
    <dgm:pt modelId="{B69562EB-C7A5-4FA0-99B2-4604924952C2}">
      <dgm:prSet custT="1"/>
      <dgm:spPr>
        <a:noFill/>
        <a:ln>
          <a:solidFill>
            <a:schemeClr val="tx1"/>
          </a:solidFill>
        </a:ln>
      </dgm:spPr>
      <dgm:t>
        <a:bodyPr/>
        <a:lstStyle/>
        <a:p>
          <a:pPr algn="just" rtl="0"/>
          <a:r>
            <a:rPr lang="es-ES" sz="1600" b="1" u="sng" dirty="0" smtClean="0">
              <a:solidFill>
                <a:schemeClr val="tx1"/>
              </a:solidFill>
              <a:latin typeface="+mj-lt"/>
            </a:rPr>
            <a:t>STARTER</a:t>
          </a:r>
          <a:r>
            <a:rPr lang="es-ES" sz="1600" b="1" dirty="0" smtClean="0">
              <a:solidFill>
                <a:schemeClr val="tx1"/>
              </a:solidFill>
              <a:latin typeface="+mj-lt"/>
            </a:rPr>
            <a:t>: </a:t>
          </a:r>
        </a:p>
        <a:p>
          <a:pPr algn="just" rtl="0"/>
          <a:r>
            <a:rPr lang="es-ES" sz="1600" b="0" dirty="0" smtClean="0">
              <a:solidFill>
                <a:schemeClr val="tx1"/>
              </a:solidFill>
              <a:latin typeface="+mj-lt"/>
            </a:rPr>
            <a:t>MENOS ESTRÉS, MAYOR CONSUMO Y PESO.</a:t>
          </a:r>
          <a:endParaRPr lang="es-ES" sz="1600" b="0" dirty="0">
            <a:solidFill>
              <a:schemeClr val="tx1"/>
            </a:solidFill>
            <a:latin typeface="+mj-lt"/>
          </a:endParaRPr>
        </a:p>
      </dgm:t>
    </dgm:pt>
    <dgm:pt modelId="{954D3586-D85C-4DCB-ACFE-E60366B268F2}" type="parTrans" cxnId="{A528F069-8AA5-4F97-93C2-2AE7689F689D}">
      <dgm:prSet/>
      <dgm:spPr/>
      <dgm:t>
        <a:bodyPr/>
        <a:lstStyle/>
        <a:p>
          <a:endParaRPr lang="es-ES" sz="2000"/>
        </a:p>
      </dgm:t>
    </dgm:pt>
    <dgm:pt modelId="{A55897B7-2EF4-4938-85A4-A9FBB30B5AB8}" type="sibTrans" cxnId="{A528F069-8AA5-4F97-93C2-2AE7689F689D}">
      <dgm:prSet/>
      <dgm:spPr/>
      <dgm:t>
        <a:bodyPr/>
        <a:lstStyle/>
        <a:p>
          <a:endParaRPr lang="es-ES" sz="2000"/>
        </a:p>
      </dgm:t>
    </dgm:pt>
    <dgm:pt modelId="{2CA96FA5-9CF7-4C6D-91AE-86DDC5860177}" type="pres">
      <dgm:prSet presAssocID="{AC5A54EB-8DC0-4E48-BD34-2CC8EB22141B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8007BC1-97E3-48E3-AF0E-FA655A23BC71}" type="pres">
      <dgm:prSet presAssocID="{34B4F4B1-0350-4E1D-9499-53953A9E6D50}" presName="node" presStyleLbl="node1" presStyleIdx="0" presStyleCnt="4" custScaleX="2577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D92FDB-9F97-42FC-B469-BA8CA50F0005}" type="pres">
      <dgm:prSet presAssocID="{E467BEBF-361C-4C48-BD86-0C931A32669D}" presName="sibTrans" presStyleLbl="sibTrans2D1" presStyleIdx="0" presStyleCnt="3"/>
      <dgm:spPr/>
      <dgm:t>
        <a:bodyPr/>
        <a:lstStyle/>
        <a:p>
          <a:endParaRPr lang="es-ES"/>
        </a:p>
      </dgm:t>
    </dgm:pt>
    <dgm:pt modelId="{B3567122-45D8-409E-B230-EA4D3BF30937}" type="pres">
      <dgm:prSet presAssocID="{E467BEBF-361C-4C48-BD86-0C931A32669D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175B679F-8EB7-434D-8BB2-83ABD71B437D}" type="pres">
      <dgm:prSet presAssocID="{52FC84E4-6815-4855-BEBA-0E1AF291D642}" presName="node" presStyleLbl="node1" presStyleIdx="1" presStyleCnt="4" custScaleX="2577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A3B193-F210-45A5-B7C1-1A48BF278309}" type="pres">
      <dgm:prSet presAssocID="{A41F8767-3907-4B71-83A9-8CCAEA26CD2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007696AC-1C15-4C8F-B8DB-E89C652669AE}" type="pres">
      <dgm:prSet presAssocID="{A41F8767-3907-4B71-83A9-8CCAEA26CD2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40E51A80-2428-4B0D-B688-D4686F4DF5EE}" type="pres">
      <dgm:prSet presAssocID="{54C80285-E57C-48DE-AC9E-0C61B83E6C3D}" presName="node" presStyleLbl="node1" presStyleIdx="2" presStyleCnt="4" custScaleX="257762" custScaleY="1089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D35F63-503C-4651-A8F9-8F1A2D42D263}" type="pres">
      <dgm:prSet presAssocID="{410ABF01-CFF1-4B76-8AE7-0D7E8D22945E}" presName="sibTrans" presStyleLbl="sibTrans2D1" presStyleIdx="2" presStyleCnt="3" custLinFactNeighborY="19778"/>
      <dgm:spPr/>
      <dgm:t>
        <a:bodyPr/>
        <a:lstStyle/>
        <a:p>
          <a:endParaRPr lang="es-ES"/>
        </a:p>
      </dgm:t>
    </dgm:pt>
    <dgm:pt modelId="{DE9AAC62-C18E-4278-98D6-4D589FE7BCEE}" type="pres">
      <dgm:prSet presAssocID="{410ABF01-CFF1-4B76-8AE7-0D7E8D22945E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5564CE8C-6D53-4818-821A-42840FA28AFC}" type="pres">
      <dgm:prSet presAssocID="{B69562EB-C7A5-4FA0-99B2-4604924952C2}" presName="node" presStyleLbl="node1" presStyleIdx="3" presStyleCnt="4" custScaleX="2577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AA9F996-E963-44BB-AE35-ED8F74D3805F}" srcId="{AC5A54EB-8DC0-4E48-BD34-2CC8EB22141B}" destId="{54C80285-E57C-48DE-AC9E-0C61B83E6C3D}" srcOrd="2" destOrd="0" parTransId="{6144FB49-486A-46A6-AD75-1D0616D072E7}" sibTransId="{410ABF01-CFF1-4B76-8AE7-0D7E8D22945E}"/>
    <dgm:cxn modelId="{062EC420-40C0-4104-ACD1-B2243E86E979}" type="presOf" srcId="{410ABF01-CFF1-4B76-8AE7-0D7E8D22945E}" destId="{DE9AAC62-C18E-4278-98D6-4D589FE7BCEE}" srcOrd="1" destOrd="0" presId="urn:microsoft.com/office/officeart/2005/8/layout/process2"/>
    <dgm:cxn modelId="{A528F069-8AA5-4F97-93C2-2AE7689F689D}" srcId="{AC5A54EB-8DC0-4E48-BD34-2CC8EB22141B}" destId="{B69562EB-C7A5-4FA0-99B2-4604924952C2}" srcOrd="3" destOrd="0" parTransId="{954D3586-D85C-4DCB-ACFE-E60366B268F2}" sibTransId="{A55897B7-2EF4-4938-85A4-A9FBB30B5AB8}"/>
    <dgm:cxn modelId="{D54C066C-D69D-4B88-B368-091E7907D1D1}" type="presOf" srcId="{410ABF01-CFF1-4B76-8AE7-0D7E8D22945E}" destId="{D7D35F63-503C-4651-A8F9-8F1A2D42D263}" srcOrd="0" destOrd="0" presId="urn:microsoft.com/office/officeart/2005/8/layout/process2"/>
    <dgm:cxn modelId="{97CBEB2C-E1C8-4C0C-94B2-79A0DB3D437B}" type="presOf" srcId="{54C80285-E57C-48DE-AC9E-0C61B83E6C3D}" destId="{40E51A80-2428-4B0D-B688-D4686F4DF5EE}" srcOrd="0" destOrd="0" presId="urn:microsoft.com/office/officeart/2005/8/layout/process2"/>
    <dgm:cxn modelId="{CDD1839C-4080-4495-89C3-3C9B6C7069E2}" type="presOf" srcId="{A41F8767-3907-4B71-83A9-8CCAEA26CD20}" destId="{007696AC-1C15-4C8F-B8DB-E89C652669AE}" srcOrd="1" destOrd="0" presId="urn:microsoft.com/office/officeart/2005/8/layout/process2"/>
    <dgm:cxn modelId="{B83C6C9C-FD86-48F6-B3D9-66CA94E75A77}" type="presOf" srcId="{AC5A54EB-8DC0-4E48-BD34-2CC8EB22141B}" destId="{2CA96FA5-9CF7-4C6D-91AE-86DDC5860177}" srcOrd="0" destOrd="0" presId="urn:microsoft.com/office/officeart/2005/8/layout/process2"/>
    <dgm:cxn modelId="{57B7FE7F-6643-4E74-AF60-ED382E9F24D2}" type="presOf" srcId="{E467BEBF-361C-4C48-BD86-0C931A32669D}" destId="{DFD92FDB-9F97-42FC-B469-BA8CA50F0005}" srcOrd="0" destOrd="0" presId="urn:microsoft.com/office/officeart/2005/8/layout/process2"/>
    <dgm:cxn modelId="{BF5B5100-BFCA-479F-8B91-5B6C48D4DB8E}" type="presOf" srcId="{B69562EB-C7A5-4FA0-99B2-4604924952C2}" destId="{5564CE8C-6D53-4818-821A-42840FA28AFC}" srcOrd="0" destOrd="0" presId="urn:microsoft.com/office/officeart/2005/8/layout/process2"/>
    <dgm:cxn modelId="{59344092-E676-4DFE-A5FC-23CB4C47CAD5}" srcId="{AC5A54EB-8DC0-4E48-BD34-2CC8EB22141B}" destId="{52FC84E4-6815-4855-BEBA-0E1AF291D642}" srcOrd="1" destOrd="0" parTransId="{3EDF82A7-8F66-48C4-83CB-927A9652FA8D}" sibTransId="{A41F8767-3907-4B71-83A9-8CCAEA26CD20}"/>
    <dgm:cxn modelId="{0367DB7B-5C51-4376-B5ED-72C0944A0B25}" type="presOf" srcId="{A41F8767-3907-4B71-83A9-8CCAEA26CD20}" destId="{64A3B193-F210-45A5-B7C1-1A48BF278309}" srcOrd="0" destOrd="0" presId="urn:microsoft.com/office/officeart/2005/8/layout/process2"/>
    <dgm:cxn modelId="{9E5D7624-1C44-4A02-8BB9-78550AF99D2F}" srcId="{AC5A54EB-8DC0-4E48-BD34-2CC8EB22141B}" destId="{34B4F4B1-0350-4E1D-9499-53953A9E6D50}" srcOrd="0" destOrd="0" parTransId="{5D8F8AB8-6A39-4BB2-B043-EA7CDD2CF086}" sibTransId="{E467BEBF-361C-4C48-BD86-0C931A32669D}"/>
    <dgm:cxn modelId="{51844B35-C891-4786-9D26-6BA12B7CE20B}" type="presOf" srcId="{E467BEBF-361C-4C48-BD86-0C931A32669D}" destId="{B3567122-45D8-409E-B230-EA4D3BF30937}" srcOrd="1" destOrd="0" presId="urn:microsoft.com/office/officeart/2005/8/layout/process2"/>
    <dgm:cxn modelId="{0A7C5DC2-627C-478C-BDBC-D0784D411271}" type="presOf" srcId="{52FC84E4-6815-4855-BEBA-0E1AF291D642}" destId="{175B679F-8EB7-434D-8BB2-83ABD71B437D}" srcOrd="0" destOrd="0" presId="urn:microsoft.com/office/officeart/2005/8/layout/process2"/>
    <dgm:cxn modelId="{2DA5F370-A250-4338-9D70-DB9F8F3FF95B}" type="presOf" srcId="{34B4F4B1-0350-4E1D-9499-53953A9E6D50}" destId="{08007BC1-97E3-48E3-AF0E-FA655A23BC71}" srcOrd="0" destOrd="0" presId="urn:microsoft.com/office/officeart/2005/8/layout/process2"/>
    <dgm:cxn modelId="{896F16BA-48C5-442A-831B-8CCCDEF6AC11}" type="presParOf" srcId="{2CA96FA5-9CF7-4C6D-91AE-86DDC5860177}" destId="{08007BC1-97E3-48E3-AF0E-FA655A23BC71}" srcOrd="0" destOrd="0" presId="urn:microsoft.com/office/officeart/2005/8/layout/process2"/>
    <dgm:cxn modelId="{3D1F3A58-7758-4C0A-B727-3401955786CC}" type="presParOf" srcId="{2CA96FA5-9CF7-4C6D-91AE-86DDC5860177}" destId="{DFD92FDB-9F97-42FC-B469-BA8CA50F0005}" srcOrd="1" destOrd="0" presId="urn:microsoft.com/office/officeart/2005/8/layout/process2"/>
    <dgm:cxn modelId="{97A96742-B31F-4FC9-A793-AF6813BE1FBD}" type="presParOf" srcId="{DFD92FDB-9F97-42FC-B469-BA8CA50F0005}" destId="{B3567122-45D8-409E-B230-EA4D3BF30937}" srcOrd="0" destOrd="0" presId="urn:microsoft.com/office/officeart/2005/8/layout/process2"/>
    <dgm:cxn modelId="{D8079DE2-E7A9-4A77-8E3C-D316234B065B}" type="presParOf" srcId="{2CA96FA5-9CF7-4C6D-91AE-86DDC5860177}" destId="{175B679F-8EB7-434D-8BB2-83ABD71B437D}" srcOrd="2" destOrd="0" presId="urn:microsoft.com/office/officeart/2005/8/layout/process2"/>
    <dgm:cxn modelId="{C41AC454-FD18-4900-99BF-86E674F6F558}" type="presParOf" srcId="{2CA96FA5-9CF7-4C6D-91AE-86DDC5860177}" destId="{64A3B193-F210-45A5-B7C1-1A48BF278309}" srcOrd="3" destOrd="0" presId="urn:microsoft.com/office/officeart/2005/8/layout/process2"/>
    <dgm:cxn modelId="{FB236186-CA70-4C71-A3CD-D83F961852EC}" type="presParOf" srcId="{64A3B193-F210-45A5-B7C1-1A48BF278309}" destId="{007696AC-1C15-4C8F-B8DB-E89C652669AE}" srcOrd="0" destOrd="0" presId="urn:microsoft.com/office/officeart/2005/8/layout/process2"/>
    <dgm:cxn modelId="{536E5FA1-CD37-4EB1-AE0B-D5EE00B327BF}" type="presParOf" srcId="{2CA96FA5-9CF7-4C6D-91AE-86DDC5860177}" destId="{40E51A80-2428-4B0D-B688-D4686F4DF5EE}" srcOrd="4" destOrd="0" presId="urn:microsoft.com/office/officeart/2005/8/layout/process2"/>
    <dgm:cxn modelId="{7A8E1186-92FC-4DD9-8E8B-75D3FEE10B24}" type="presParOf" srcId="{2CA96FA5-9CF7-4C6D-91AE-86DDC5860177}" destId="{D7D35F63-503C-4651-A8F9-8F1A2D42D263}" srcOrd="5" destOrd="0" presId="urn:microsoft.com/office/officeart/2005/8/layout/process2"/>
    <dgm:cxn modelId="{75D6D473-0921-47A4-A052-56A518F02E65}" type="presParOf" srcId="{D7D35F63-503C-4651-A8F9-8F1A2D42D263}" destId="{DE9AAC62-C18E-4278-98D6-4D589FE7BCEE}" srcOrd="0" destOrd="0" presId="urn:microsoft.com/office/officeart/2005/8/layout/process2"/>
    <dgm:cxn modelId="{13DB5D05-AA73-4853-959F-C3E21EB4E750}" type="presParOf" srcId="{2CA96FA5-9CF7-4C6D-91AE-86DDC5860177}" destId="{5564CE8C-6D53-4818-821A-42840FA28AFC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007BC1-97E3-48E3-AF0E-FA655A23BC71}">
      <dsp:nvSpPr>
        <dsp:cNvPr id="0" name=""/>
        <dsp:cNvSpPr/>
      </dsp:nvSpPr>
      <dsp:spPr>
        <a:xfrm>
          <a:off x="0" y="4529"/>
          <a:ext cx="7632700" cy="75250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u="sng" kern="1200" dirty="0" smtClean="0">
              <a:solidFill>
                <a:schemeClr val="tx1"/>
              </a:solidFill>
              <a:latin typeface="+mj-lt"/>
            </a:rPr>
            <a:t>CERDAS</a:t>
          </a:r>
          <a:r>
            <a:rPr lang="es-ES" sz="1600" b="1" kern="1200" dirty="0" smtClean="0">
              <a:solidFill>
                <a:schemeClr val="tx1"/>
              </a:solidFill>
              <a:latin typeface="+mj-lt"/>
            </a:rPr>
            <a:t>: </a:t>
          </a:r>
        </a:p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>
              <a:solidFill>
                <a:schemeClr val="tx1"/>
              </a:solidFill>
              <a:latin typeface="+mj-lt"/>
            </a:rPr>
            <a:t>MARCADORES AROMATICOS QUE PASAN A LA PLACENTA Y A TRAVÉS DE LA LECHE Y SON RECONOCIDOS POR EL LECHÓN</a:t>
          </a:r>
          <a:endParaRPr lang="es-ES" sz="1600" b="0" u="sng" kern="1200" dirty="0">
            <a:solidFill>
              <a:schemeClr val="tx1"/>
            </a:solidFill>
            <a:latin typeface="+mj-lt"/>
          </a:endParaRPr>
        </a:p>
      </dsp:txBody>
      <dsp:txXfrm>
        <a:off x="0" y="4529"/>
        <a:ext cx="7632700" cy="752502"/>
      </dsp:txXfrm>
    </dsp:sp>
    <dsp:sp modelId="{DFD92FDB-9F97-42FC-B469-BA8CA50F0005}">
      <dsp:nvSpPr>
        <dsp:cNvPr id="0" name=""/>
        <dsp:cNvSpPr/>
      </dsp:nvSpPr>
      <dsp:spPr>
        <a:xfrm rot="5400000">
          <a:off x="3675255" y="775844"/>
          <a:ext cx="282188" cy="338626"/>
        </a:xfrm>
        <a:prstGeom prst="rightArrow">
          <a:avLst>
            <a:gd name="adj1" fmla="val 60000"/>
            <a:gd name="adj2" fmla="val 50000"/>
          </a:avLst>
        </a:prstGeom>
        <a:solidFill>
          <a:srgbClr val="0AAE3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 rot="5400000">
        <a:off x="3675255" y="775844"/>
        <a:ext cx="282188" cy="338626"/>
      </dsp:txXfrm>
    </dsp:sp>
    <dsp:sp modelId="{175B679F-8EB7-434D-8BB2-83ABD71B437D}">
      <dsp:nvSpPr>
        <dsp:cNvPr id="0" name=""/>
        <dsp:cNvSpPr/>
      </dsp:nvSpPr>
      <dsp:spPr>
        <a:xfrm>
          <a:off x="0" y="1133283"/>
          <a:ext cx="7632700" cy="75250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u="sng" kern="1200" dirty="0" smtClean="0">
              <a:solidFill>
                <a:schemeClr val="tx1"/>
              </a:solidFill>
              <a:latin typeface="+mj-lt"/>
            </a:rPr>
            <a:t>LACTANTES</a:t>
          </a:r>
          <a:r>
            <a:rPr lang="es-ES" sz="1600" b="1" kern="1200" dirty="0" smtClean="0">
              <a:solidFill>
                <a:schemeClr val="tx1"/>
              </a:solidFill>
              <a:latin typeface="+mj-lt"/>
            </a:rPr>
            <a:t>: </a:t>
          </a:r>
        </a:p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>
              <a:solidFill>
                <a:schemeClr val="tx1"/>
              </a:solidFill>
              <a:latin typeface="+mj-lt"/>
            </a:rPr>
            <a:t>MAYOR ATRACCIÓN AL ALIMENTO POR EL RECONOCIMIENTO DEL MARCADOR, INCREMENTO DE INGESTA, MAYOR PESO AL DESTETE</a:t>
          </a:r>
          <a:endParaRPr lang="es-ES" sz="1600" b="0" u="sng" kern="1200" dirty="0">
            <a:solidFill>
              <a:schemeClr val="tx1"/>
            </a:solidFill>
            <a:latin typeface="+mj-lt"/>
          </a:endParaRPr>
        </a:p>
      </dsp:txBody>
      <dsp:txXfrm>
        <a:off x="0" y="1133283"/>
        <a:ext cx="7632700" cy="752502"/>
      </dsp:txXfrm>
    </dsp:sp>
    <dsp:sp modelId="{64A3B193-F210-45A5-B7C1-1A48BF278309}">
      <dsp:nvSpPr>
        <dsp:cNvPr id="0" name=""/>
        <dsp:cNvSpPr/>
      </dsp:nvSpPr>
      <dsp:spPr>
        <a:xfrm rot="5400000">
          <a:off x="3675255" y="1904598"/>
          <a:ext cx="282188" cy="338626"/>
        </a:xfrm>
        <a:prstGeom prst="rightArrow">
          <a:avLst>
            <a:gd name="adj1" fmla="val 60000"/>
            <a:gd name="adj2" fmla="val 50000"/>
          </a:avLst>
        </a:prstGeom>
        <a:solidFill>
          <a:srgbClr val="0AAE3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 rot="5400000">
        <a:off x="3675255" y="1904598"/>
        <a:ext cx="282188" cy="338626"/>
      </dsp:txXfrm>
    </dsp:sp>
    <dsp:sp modelId="{40E51A80-2428-4B0D-B688-D4686F4DF5EE}">
      <dsp:nvSpPr>
        <dsp:cNvPr id="0" name=""/>
        <dsp:cNvSpPr/>
      </dsp:nvSpPr>
      <dsp:spPr>
        <a:xfrm>
          <a:off x="0" y="2262037"/>
          <a:ext cx="7632700" cy="81952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u="sng" kern="1200" dirty="0" smtClean="0">
              <a:solidFill>
                <a:schemeClr val="tx1"/>
              </a:solidFill>
              <a:latin typeface="+mj-lt"/>
            </a:rPr>
            <a:t>PRE-STARTER</a:t>
          </a:r>
          <a:r>
            <a:rPr lang="es-ES" sz="1600" b="1" kern="1200" dirty="0" smtClean="0">
              <a:solidFill>
                <a:schemeClr val="tx1"/>
              </a:solidFill>
              <a:latin typeface="+mj-lt"/>
            </a:rPr>
            <a:t>: </a:t>
          </a:r>
        </a:p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>
              <a:solidFill>
                <a:schemeClr val="tx1"/>
              </a:solidFill>
              <a:latin typeface="+mj-lt"/>
            </a:rPr>
            <a:t>MAYOR ATRACCIÓN AL ALIMENTO, INCREMENTO DE INGESTA, MAYOR CONSUMO Y PESO. MENOS ESTRÉS.</a:t>
          </a:r>
          <a:endParaRPr lang="es-ES" sz="1600" b="0" u="sng" kern="1200" dirty="0">
            <a:solidFill>
              <a:schemeClr val="tx1"/>
            </a:solidFill>
            <a:latin typeface="+mj-lt"/>
          </a:endParaRPr>
        </a:p>
      </dsp:txBody>
      <dsp:txXfrm>
        <a:off x="0" y="2262037"/>
        <a:ext cx="7632700" cy="819520"/>
      </dsp:txXfrm>
    </dsp:sp>
    <dsp:sp modelId="{D7D35F63-503C-4651-A8F9-8F1A2D42D263}">
      <dsp:nvSpPr>
        <dsp:cNvPr id="0" name=""/>
        <dsp:cNvSpPr/>
      </dsp:nvSpPr>
      <dsp:spPr>
        <a:xfrm rot="5400000">
          <a:off x="3675255" y="3167344"/>
          <a:ext cx="282188" cy="338626"/>
        </a:xfrm>
        <a:prstGeom prst="rightArrow">
          <a:avLst>
            <a:gd name="adj1" fmla="val 60000"/>
            <a:gd name="adj2" fmla="val 50000"/>
          </a:avLst>
        </a:prstGeom>
        <a:solidFill>
          <a:srgbClr val="0AAE3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 rot="5400000">
        <a:off x="3675255" y="3167344"/>
        <a:ext cx="282188" cy="338626"/>
      </dsp:txXfrm>
    </dsp:sp>
    <dsp:sp modelId="{5564CE8C-6D53-4818-821A-42840FA28AFC}">
      <dsp:nvSpPr>
        <dsp:cNvPr id="0" name=""/>
        <dsp:cNvSpPr/>
      </dsp:nvSpPr>
      <dsp:spPr>
        <a:xfrm>
          <a:off x="0" y="3457809"/>
          <a:ext cx="7632700" cy="75250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u="sng" kern="1200" dirty="0" smtClean="0">
              <a:solidFill>
                <a:schemeClr val="tx1"/>
              </a:solidFill>
              <a:latin typeface="+mj-lt"/>
            </a:rPr>
            <a:t>STARTER</a:t>
          </a:r>
          <a:r>
            <a:rPr lang="es-ES" sz="1600" b="1" kern="1200" dirty="0" smtClean="0">
              <a:solidFill>
                <a:schemeClr val="tx1"/>
              </a:solidFill>
              <a:latin typeface="+mj-lt"/>
            </a:rPr>
            <a:t>: </a:t>
          </a:r>
        </a:p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>
              <a:solidFill>
                <a:schemeClr val="tx1"/>
              </a:solidFill>
              <a:latin typeface="+mj-lt"/>
            </a:rPr>
            <a:t>MENOS ESTRÉS, MAYOR CONSUMO Y PESO.</a:t>
          </a:r>
          <a:endParaRPr lang="es-ES" sz="1600" b="0" kern="1200" dirty="0">
            <a:solidFill>
              <a:schemeClr val="tx1"/>
            </a:solidFill>
            <a:latin typeface="+mj-lt"/>
          </a:endParaRPr>
        </a:p>
      </dsp:txBody>
      <dsp:txXfrm>
        <a:off x="0" y="3457809"/>
        <a:ext cx="7632700" cy="752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82E5950-0165-41F7-8EB3-56F2911822EF}" type="datetimeFigureOut">
              <a:rPr lang="es-ES"/>
              <a:pPr>
                <a:defRPr/>
              </a:pPr>
              <a:t>06/10/2013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235A8C5-1536-4706-9E9C-0DA145BADB6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0AB5859-FB74-4F17-8696-4EA3B67322BA}" type="datetimeFigureOut">
              <a:rPr lang="es-ES"/>
              <a:pPr>
                <a:defRPr/>
              </a:pPr>
              <a:t>06/10/2013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0DB78A2-B114-421D-B8FD-034E2478EF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4043D0-1B78-47E0-8D85-4AC5A05D209D}" type="slidenum">
              <a:rPr lang="es-ES" smtClean="0"/>
              <a:pPr/>
              <a:t>1</a:t>
            </a:fld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150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FBCA2D-8C99-4851-8E8C-7435E482FDF7}" type="slidenum">
              <a:rPr lang="es-ES" smtClean="0"/>
              <a:pPr/>
              <a:t>10</a:t>
            </a:fld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584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80BC91-2349-4AAA-BF1B-ED0DB504DFBC}" type="slidenum">
              <a:rPr lang="es-ES" smtClean="0"/>
              <a:pPr/>
              <a:t>11</a:t>
            </a:fld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789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723AE6-3CAD-47FA-B78A-06953F1101E0}" type="slidenum">
              <a:rPr lang="es-ES" smtClean="0"/>
              <a:pPr/>
              <a:t>12</a:t>
            </a:fld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993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224D57-FA52-41DB-A05F-54BF301B84B1}" type="slidenum">
              <a:rPr lang="es-ES" smtClean="0"/>
              <a:pPr/>
              <a:t>13</a:t>
            </a:fld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19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36F4EA-4D3A-4B18-8139-52C12825E3AE}" type="slidenum">
              <a:rPr lang="es-ES" smtClean="0"/>
              <a:pPr/>
              <a:t>14</a:t>
            </a:fld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40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EFF1DB-6CF8-481A-9CB1-2F9BDC5C9916}" type="slidenum">
              <a:rPr lang="es-ES" smtClean="0"/>
              <a:pPr/>
              <a:t>15</a:t>
            </a:fld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608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03EAC0-3E7B-472A-9A8C-8ADB51DD449C}" type="slidenum">
              <a:rPr lang="es-ES" smtClean="0"/>
              <a:pPr/>
              <a:t>16</a:t>
            </a:fld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813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2DA63C-45C1-4F5F-BA4D-2B1F3BE4E30D}" type="slidenum">
              <a:rPr lang="es-ES" smtClean="0"/>
              <a:pPr/>
              <a:t>17</a:t>
            </a:fld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017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07C94D-3676-4363-9F88-6083B27D8B75}" type="slidenum">
              <a:rPr lang="es-ES" smtClean="0"/>
              <a:pPr/>
              <a:t>18</a:t>
            </a:fld>
            <a:endParaRPr lang="es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222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09AC9B-2A69-4CB9-96D0-9B146F04C191}" type="slidenum">
              <a:rPr lang="es-ES" smtClean="0"/>
              <a:pPr/>
              <a:t>19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DB78A2-B114-421D-B8FD-034E2478EF31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427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307C15-ED62-4E87-9D1D-90F87EB36E6A}" type="slidenum">
              <a:rPr lang="es-ES" smtClean="0"/>
              <a:pPr/>
              <a:t>20</a:t>
            </a:fld>
            <a:endParaRPr 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76804" name="3 Marcador de número de diapositiva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BFEED5-C166-4F0A-87F3-971604EF4372}" type="slidenum">
              <a:rPr lang="es-ES" sz="1200"/>
              <a:pPr algn="r"/>
              <a:t>21</a:t>
            </a:fld>
            <a:endParaRPr lang="es-E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5632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6CC8D3-79C5-464F-A237-021BA253ADFD}" type="slidenum">
              <a:rPr lang="es-ES" smtClean="0"/>
              <a:pPr/>
              <a:t>22</a:t>
            </a:fld>
            <a:endParaRPr lang="es-E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5837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C43E07-4037-4CE9-A3CA-07EC23598455}" type="slidenum">
              <a:rPr lang="es-ES" smtClean="0"/>
              <a:pPr/>
              <a:t>23</a:t>
            </a:fld>
            <a:endParaRPr lang="es-E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40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EFF1DB-6CF8-481A-9CB1-2F9BDC5C9916}" type="slidenum">
              <a:rPr lang="es-ES" smtClean="0"/>
              <a:pPr/>
              <a:t>24</a:t>
            </a:fld>
            <a:endParaRPr lang="es-E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9038" tIns="49520" rIns="99038" bIns="495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DB78A2-B114-421D-B8FD-034E2478EF31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DB78A2-B114-421D-B8FD-034E2478EF31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DB78A2-B114-421D-B8FD-034E2478EF31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DB78A2-B114-421D-B8FD-034E2478EF31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DB78A2-B114-421D-B8FD-034E2478EF31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2765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317A37-8981-4062-829A-D42909863691}" type="slidenum">
              <a:rPr lang="es-ES" smtClean="0"/>
              <a:pPr/>
              <a:t>8</a:t>
            </a:fld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0F41C2-EA94-4673-B1A2-D37B5BE544BB}" type="slidenum">
              <a:rPr lang="es-ES" smtClean="0"/>
              <a:pPr/>
              <a:t>9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sigui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675A267-3154-4779-A6A7-DB2B3674CE55}" type="datetimeFigureOut">
              <a:rPr lang="es-ES"/>
              <a:pPr>
                <a:defRPr/>
              </a:pPr>
              <a:t>06/10/2013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s-ES"/>
              <a:t>C/Jesus Aprendiz, 19 1º A y B 28007 MADRID</a:t>
            </a:r>
          </a:p>
          <a:p>
            <a:pPr>
              <a:defRPr/>
            </a:pPr>
            <a:r>
              <a:rPr lang="es-ES"/>
              <a:t>www.norel.es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927EE56-6F46-436E-98F3-A8FBD8C8BB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87314DF-BACE-43C2-BD64-5B6765D934AF}" type="datetimeFigureOut">
              <a:rPr lang="es-ES"/>
              <a:pPr>
                <a:defRPr/>
              </a:pPr>
              <a:t>06/10/2013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s-ES"/>
              <a:t>C/Jesus Aprendiz, 19 1º A y B 28007 MADRID</a:t>
            </a:r>
          </a:p>
          <a:p>
            <a:pPr>
              <a:defRPr/>
            </a:pPr>
            <a:r>
              <a:rPr lang="es-ES"/>
              <a:t>www.norel.es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34BA148-5512-47E9-8E6F-691D5632D5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8F55631-0FB7-4C28-B10E-FAAF22697B0E}" type="datetimeFigureOut">
              <a:rPr lang="es-ES"/>
              <a:pPr>
                <a:defRPr/>
              </a:pPr>
              <a:t>06/10/2013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s-ES"/>
              <a:t>C/Jesus Aprendiz, 19 1º A y B 28007 MADRID</a:t>
            </a:r>
          </a:p>
          <a:p>
            <a:pPr>
              <a:defRPr/>
            </a:pPr>
            <a:r>
              <a:rPr lang="es-ES"/>
              <a:t>www.norel.es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A72B068-C75B-4660-8778-E001075852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67A4FCF-9674-49E3-ADB8-7C93BC64595B}" type="datetimeFigureOut">
              <a:rPr lang="es-ES"/>
              <a:pPr>
                <a:defRPr/>
              </a:pPr>
              <a:t>06/10/2013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s-ES"/>
              <a:t>C/Jesus Aprendiz, 19 1º A y B 28007 MADRID</a:t>
            </a:r>
          </a:p>
          <a:p>
            <a:pPr>
              <a:defRPr/>
            </a:pPr>
            <a:r>
              <a:rPr lang="es-ES"/>
              <a:t>www.norel.es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422ECB0-31C7-458D-A63D-90324689DE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20BBB71-F893-4839-9DD8-AAB9E9E9DB49}" type="datetimeFigureOut">
              <a:rPr lang="es-ES"/>
              <a:pPr>
                <a:defRPr/>
              </a:pPr>
              <a:t>06/10/2013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s-ES"/>
              <a:t>C/Jesus Aprendiz, 19 1º A y B 28007 MADRID</a:t>
            </a:r>
          </a:p>
          <a:p>
            <a:pPr>
              <a:defRPr/>
            </a:pPr>
            <a:r>
              <a:rPr lang="es-ES"/>
              <a:t>www.norel.es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5D16442-AD17-4113-815F-18B5946D84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CDE7DD6-F635-4853-B044-33A8E5834059}" type="datetimeFigureOut">
              <a:rPr lang="es-ES"/>
              <a:pPr>
                <a:defRPr/>
              </a:pPr>
              <a:t>06/10/2013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s-ES"/>
              <a:t>C/Jesus Aprendiz, 19 1º A y B 28007 MADRID</a:t>
            </a:r>
          </a:p>
          <a:p>
            <a:pPr>
              <a:defRPr/>
            </a:pPr>
            <a:r>
              <a:rPr lang="es-ES"/>
              <a:t>www.norel.es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4FCC87B-DE7B-48E6-A35C-EB0FB51F3F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A352960-EC50-4C6A-A06F-98156C1D85E1}" type="datetimeFigureOut">
              <a:rPr lang="es-ES"/>
              <a:pPr>
                <a:defRPr/>
              </a:pPr>
              <a:t>06/10/2013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B880C96-E8D9-4619-B8D6-6BB134C9EC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157CF44-73C3-4A5C-B00C-D781F0770B23}" type="datetimeFigureOut">
              <a:rPr lang="es-ES"/>
              <a:pPr>
                <a:defRPr/>
              </a:pPr>
              <a:t>06/10/2013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s-ES"/>
              <a:t>C/Jesus Aprendiz, 19 1º A y B 28007 MADRID</a:t>
            </a:r>
          </a:p>
          <a:p>
            <a:pPr>
              <a:defRPr/>
            </a:pPr>
            <a:r>
              <a:rPr lang="es-ES"/>
              <a:t>www.norel.es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5BC8DD8-98AA-46AB-BD97-A06469B588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4A4FBF9-BCE1-442F-A130-51B0D8D5A35C}" type="datetimeFigureOut">
              <a:rPr lang="es-ES"/>
              <a:pPr>
                <a:defRPr/>
              </a:pPr>
              <a:t>06/10/2013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9202804-4AFC-42E3-A537-435A6A3594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E2F2149-AF5D-48BD-931F-F82085278104}" type="datetimeFigureOut">
              <a:rPr lang="es-ES"/>
              <a:pPr>
                <a:defRPr/>
              </a:pPr>
              <a:t>06/10/2013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s-ES"/>
              <a:t>C/Jesus Aprendiz, 19 1º A y B 28007 MADRID</a:t>
            </a:r>
          </a:p>
          <a:p>
            <a:pPr>
              <a:defRPr/>
            </a:pPr>
            <a:r>
              <a:rPr lang="es-ES"/>
              <a:t>www.norel.es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5ED6247-3B59-41AC-89E3-D32E294309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A812932-ACFF-464C-B9F0-B880CC34EA6A}" type="datetimeFigureOut">
              <a:rPr lang="es-ES"/>
              <a:pPr>
                <a:defRPr/>
              </a:pPr>
              <a:t>06/10/2013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s-ES"/>
              <a:t>C/Jesus Aprendiz, 19 1º A y B 28007 MADRID</a:t>
            </a:r>
          </a:p>
          <a:p>
            <a:pPr>
              <a:defRPr/>
            </a:pPr>
            <a:r>
              <a:rPr lang="es-ES"/>
              <a:t>www.norel.es</a:t>
            </a: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8A10505-2300-44F3-8694-7DEAA6D6EA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71BF72-95BE-4D94-A570-E8A94538909E}" type="datetimeFigureOut">
              <a:rPr lang="es-ES"/>
              <a:pPr>
                <a:defRPr/>
              </a:pPr>
              <a:t>06/10/2013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/>
              <a:t>C/</a:t>
            </a:r>
            <a:r>
              <a:rPr lang="es-ES" err="1"/>
              <a:t>Jesus</a:t>
            </a:r>
            <a:r>
              <a:rPr lang="es-ES"/>
              <a:t> Aprendiz, 19 1º A y B 28007 MADRID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D68923-3B23-4602-888C-4B1BA4BED7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1029" name="Picture 8" descr="LOGO NOREL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214313"/>
            <a:ext cx="56594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 userDrawn="1"/>
        </p:nvSpPr>
        <p:spPr>
          <a:xfrm>
            <a:off x="0" y="0"/>
            <a:ext cx="500063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9 CuadroTexto"/>
          <p:cNvSpPr txBox="1"/>
          <p:nvPr userDrawn="1"/>
        </p:nvSpPr>
        <p:spPr>
          <a:xfrm>
            <a:off x="1000125" y="2214563"/>
            <a:ext cx="750093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dirty="0">
                <a:solidFill>
                  <a:srgbClr val="00B050"/>
                </a:solidFill>
                <a:latin typeface="Chalet" pitchFamily="2" charset="0"/>
              </a:rPr>
              <a:t>FLUIDAROM 1003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dirty="0">
                <a:solidFill>
                  <a:srgbClr val="00B050"/>
                </a:solidFill>
                <a:latin typeface="Chalet" pitchFamily="2" charset="0"/>
              </a:rPr>
              <a:t>Especiado</a:t>
            </a:r>
          </a:p>
        </p:txBody>
      </p:sp>
      <p:sp>
        <p:nvSpPr>
          <p:cNvPr id="11" name="10 CuadroTexto"/>
          <p:cNvSpPr txBox="1"/>
          <p:nvPr userDrawn="1"/>
        </p:nvSpPr>
        <p:spPr>
          <a:xfrm>
            <a:off x="1000125" y="3714750"/>
            <a:ext cx="578643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i="1" dirty="0">
                <a:solidFill>
                  <a:srgbClr val="00B050"/>
                </a:solidFill>
                <a:latin typeface="+mn-lt"/>
              </a:rPr>
              <a:t>Mejora el transito a pienso sólido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i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033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1571625"/>
            <a:ext cx="19954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5664200" y="1714500"/>
            <a:ext cx="3008313" cy="4071938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42938" y="1714500"/>
            <a:ext cx="8043862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42A39A-366A-470E-8D93-09612E43104D}" type="datetimeFigureOut">
              <a:rPr lang="es-ES"/>
              <a:pPr>
                <a:defRPr/>
              </a:pPr>
              <a:t>06/10/2013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786063" y="6356350"/>
            <a:ext cx="3357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/>
              <a:t>C/</a:t>
            </a:r>
            <a:r>
              <a:rPr lang="es-ES" err="1"/>
              <a:t>Jesus</a:t>
            </a:r>
            <a:r>
              <a:rPr lang="es-ES"/>
              <a:t> Aprendiz, 19 1º A y B 28007 MADRID</a:t>
            </a:r>
          </a:p>
          <a:p>
            <a:pPr>
              <a:defRPr/>
            </a:pPr>
            <a:r>
              <a:rPr lang="es-ES"/>
              <a:t>www.norel.es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A9BF91-ED43-48CE-8BC6-D7E36E49C9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6 Rectángulo"/>
          <p:cNvSpPr/>
          <p:nvPr userDrawn="1"/>
        </p:nvSpPr>
        <p:spPr>
          <a:xfrm>
            <a:off x="0" y="0"/>
            <a:ext cx="500063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055" name="Picture 8" descr="LOGO NOREL"/>
          <p:cNvPicPr>
            <a:picLocks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86563" y="142875"/>
            <a:ext cx="223043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9 Marcador de título"/>
          <p:cNvSpPr>
            <a:spLocks noGrp="1"/>
          </p:cNvSpPr>
          <p:nvPr>
            <p:ph type="title"/>
          </p:nvPr>
        </p:nvSpPr>
        <p:spPr bwMode="auto">
          <a:xfrm>
            <a:off x="642938" y="1071563"/>
            <a:ext cx="80438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Hoja_de_c_lculo_de_Microsoft_Office_Excel_97-20031.xls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vr\Mis documentos\IMAGENES\humo09.jpg"/>
          <p:cNvPicPr>
            <a:picLocks noChangeAspect="1" noChangeArrowheads="1"/>
          </p:cNvPicPr>
          <p:nvPr/>
        </p:nvPicPr>
        <p:blipFill>
          <a:blip r:embed="rId3" cstate="print">
            <a:lum bright="30000" contrast="40000"/>
          </a:blip>
          <a:srcRect/>
          <a:stretch>
            <a:fillRect/>
          </a:stretch>
        </p:blipFill>
        <p:spPr bwMode="auto">
          <a:xfrm>
            <a:off x="500063" y="3214688"/>
            <a:ext cx="8643937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0" y="0"/>
            <a:ext cx="500063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6387" name="8 CuadroTexto"/>
          <p:cNvSpPr txBox="1">
            <a:spLocks noChangeArrowheads="1"/>
          </p:cNvSpPr>
          <p:nvPr/>
        </p:nvSpPr>
        <p:spPr bwMode="auto">
          <a:xfrm>
            <a:off x="1000125" y="1928813"/>
            <a:ext cx="75009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4800" b="1" dirty="0">
                <a:solidFill>
                  <a:srgbClr val="00B050"/>
                </a:solidFill>
                <a:latin typeface="Chalet"/>
              </a:rPr>
              <a:t>FLUIDAROM 1003 </a:t>
            </a:r>
          </a:p>
          <a:p>
            <a:r>
              <a:rPr lang="es-ES" sz="4800" b="1" dirty="0">
                <a:solidFill>
                  <a:srgbClr val="00B050"/>
                </a:solidFill>
                <a:latin typeface="Chalet"/>
              </a:rPr>
              <a:t>Especiado</a:t>
            </a:r>
          </a:p>
        </p:txBody>
      </p:sp>
      <p:sp>
        <p:nvSpPr>
          <p:cNvPr id="16388" name="9 CuadroTexto"/>
          <p:cNvSpPr txBox="1">
            <a:spLocks noChangeArrowheads="1"/>
          </p:cNvSpPr>
          <p:nvPr/>
        </p:nvSpPr>
        <p:spPr bwMode="auto">
          <a:xfrm>
            <a:off x="1000125" y="3429000"/>
            <a:ext cx="57864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 b="1" i="1" dirty="0">
                <a:solidFill>
                  <a:srgbClr val="00B050"/>
                </a:solidFill>
                <a:latin typeface="Calibri" pitchFamily="34" charset="0"/>
              </a:rPr>
              <a:t>Mejora el transito a pienso sólido</a:t>
            </a:r>
          </a:p>
          <a:p>
            <a:endParaRPr lang="es-ES" sz="28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572250" y="71438"/>
            <a:ext cx="2500313" cy="642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pic>
        <p:nvPicPr>
          <p:cNvPr id="16390" name="Picture 8" descr="LOGO NOREL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285750"/>
            <a:ext cx="33734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2 Marcador de contenido"/>
          <p:cNvSpPr>
            <a:spLocks noGrp="1"/>
          </p:cNvSpPr>
          <p:nvPr>
            <p:ph idx="1"/>
          </p:nvPr>
        </p:nvSpPr>
        <p:spPr>
          <a:xfrm>
            <a:off x="684213" y="1628775"/>
            <a:ext cx="8043862" cy="4464050"/>
          </a:xfrm>
        </p:spPr>
        <p:txBody>
          <a:bodyPr/>
          <a:lstStyle/>
          <a:p>
            <a:pPr algn="just">
              <a:buFont typeface="Arial" charset="0"/>
              <a:buNone/>
              <a:defRPr/>
            </a:pPr>
            <a:r>
              <a:rPr lang="es-ES" dirty="0" smtClean="0">
                <a:latin typeface="+mj-lt"/>
              </a:rPr>
              <a:t>-</a:t>
            </a:r>
            <a:r>
              <a:rPr lang="es-ES" u="sng" dirty="0" smtClean="0">
                <a:latin typeface="+mj-lt"/>
              </a:rPr>
              <a:t>CLAVO</a:t>
            </a:r>
            <a:r>
              <a:rPr lang="es-ES" dirty="0" smtClean="0">
                <a:latin typeface="+mj-lt"/>
              </a:rPr>
              <a:t> (Eugenia </a:t>
            </a:r>
            <a:r>
              <a:rPr lang="es-ES" dirty="0" err="1" smtClean="0">
                <a:latin typeface="+mj-lt"/>
              </a:rPr>
              <a:t>caryophyllus</a:t>
            </a:r>
            <a:r>
              <a:rPr lang="es-ES" dirty="0" smtClean="0">
                <a:latin typeface="+mj-lt"/>
              </a:rPr>
              <a:t> (C. </a:t>
            </a:r>
            <a:r>
              <a:rPr lang="es-ES" dirty="0" err="1" smtClean="0">
                <a:latin typeface="+mj-lt"/>
              </a:rPr>
              <a:t>Sprengn</a:t>
            </a:r>
            <a:r>
              <a:rPr lang="es-ES" dirty="0" smtClean="0">
                <a:latin typeface="+mj-lt"/>
              </a:rPr>
              <a:t>.) Bull)</a:t>
            </a:r>
          </a:p>
          <a:p>
            <a:pPr algn="just">
              <a:buFont typeface="Arial" charset="0"/>
              <a:buNone/>
              <a:defRPr/>
            </a:pPr>
            <a:r>
              <a:rPr lang="es-ES" dirty="0" smtClean="0">
                <a:latin typeface="+mj-lt"/>
              </a:rPr>
              <a:t>Componente principal </a:t>
            </a:r>
            <a:r>
              <a:rPr lang="es-ES" dirty="0" err="1" smtClean="0">
                <a:latin typeface="+mj-lt"/>
              </a:rPr>
              <a:t>eugenol</a:t>
            </a:r>
            <a:r>
              <a:rPr lang="es-ES" dirty="0" smtClean="0">
                <a:latin typeface="+mj-lt"/>
              </a:rPr>
              <a:t>.</a:t>
            </a:r>
          </a:p>
          <a:p>
            <a:pPr algn="just">
              <a:buFont typeface="Arial" charset="0"/>
              <a:buNone/>
              <a:defRPr/>
            </a:pPr>
            <a:r>
              <a:rPr lang="es-ES" dirty="0" smtClean="0">
                <a:latin typeface="+mj-lt"/>
              </a:rPr>
              <a:t>-</a:t>
            </a:r>
            <a:r>
              <a:rPr lang="es-ES" u="sng" dirty="0" smtClean="0">
                <a:latin typeface="+mj-lt"/>
              </a:rPr>
              <a:t>OREGANO </a:t>
            </a:r>
            <a:r>
              <a:rPr lang="es-ES" dirty="0" smtClean="0">
                <a:latin typeface="+mj-lt"/>
              </a:rPr>
              <a:t>(</a:t>
            </a:r>
            <a:r>
              <a:rPr lang="pt-BR" dirty="0" err="1" smtClean="0">
                <a:latin typeface="+mj-lt"/>
              </a:rPr>
              <a:t>Origanum</a:t>
            </a:r>
            <a:r>
              <a:rPr lang="pt-BR" dirty="0" smtClean="0">
                <a:latin typeface="+mj-lt"/>
              </a:rPr>
              <a:t> </a:t>
            </a:r>
            <a:r>
              <a:rPr lang="pt-BR" dirty="0" err="1" smtClean="0">
                <a:latin typeface="+mj-lt"/>
              </a:rPr>
              <a:t>vulgare</a:t>
            </a:r>
            <a:r>
              <a:rPr lang="pt-BR" dirty="0" smtClean="0">
                <a:latin typeface="+mj-lt"/>
              </a:rPr>
              <a:t> L., </a:t>
            </a:r>
            <a:r>
              <a:rPr lang="pt-BR" dirty="0" err="1" smtClean="0">
                <a:latin typeface="+mj-lt"/>
              </a:rPr>
              <a:t>Lippia</a:t>
            </a:r>
            <a:r>
              <a:rPr lang="pt-BR" dirty="0" smtClean="0">
                <a:latin typeface="+mj-lt"/>
              </a:rPr>
              <a:t> </a:t>
            </a:r>
            <a:r>
              <a:rPr lang="pt-BR" dirty="0" err="1" smtClean="0">
                <a:latin typeface="+mj-lt"/>
              </a:rPr>
              <a:t>ssp</a:t>
            </a:r>
            <a:r>
              <a:rPr lang="pt-BR" dirty="0" smtClean="0">
                <a:latin typeface="+mj-lt"/>
              </a:rPr>
              <a:t>)</a:t>
            </a:r>
          </a:p>
          <a:p>
            <a:pPr algn="just">
              <a:buFont typeface="Arial" charset="0"/>
              <a:buNone/>
              <a:defRPr/>
            </a:pPr>
            <a:r>
              <a:rPr lang="pt-BR" dirty="0" smtClean="0">
                <a:latin typeface="+mj-lt"/>
              </a:rPr>
              <a:t>Componente principal </a:t>
            </a:r>
            <a:r>
              <a:rPr lang="pt-BR" dirty="0" err="1" smtClean="0">
                <a:latin typeface="+mj-lt"/>
              </a:rPr>
              <a:t>carvacrol</a:t>
            </a:r>
            <a:r>
              <a:rPr lang="pt-BR" dirty="0" smtClean="0">
                <a:latin typeface="+mj-lt"/>
              </a:rPr>
              <a:t> y timol</a:t>
            </a:r>
          </a:p>
          <a:p>
            <a:pPr>
              <a:buFont typeface="Arial" charset="0"/>
              <a:buNone/>
              <a:defRPr/>
            </a:pPr>
            <a:r>
              <a:rPr lang="es-ES" u="sng" dirty="0" smtClean="0">
                <a:latin typeface="+mj-lt"/>
              </a:rPr>
              <a:t>-CANELA </a:t>
            </a:r>
            <a:r>
              <a:rPr lang="es-ES" dirty="0" smtClean="0">
                <a:latin typeface="+mj-lt"/>
              </a:rPr>
              <a:t>(</a:t>
            </a:r>
            <a:r>
              <a:rPr lang="es-ES" dirty="0" err="1" smtClean="0">
                <a:latin typeface="+mj-lt"/>
              </a:rPr>
              <a:t>Cinnamomum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zeylanicum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Bl.</a:t>
            </a:r>
            <a:r>
              <a:rPr lang="es-ES" dirty="0" smtClean="0">
                <a:latin typeface="+mj-lt"/>
              </a:rPr>
              <a:t>, C. </a:t>
            </a:r>
            <a:r>
              <a:rPr lang="es-ES" dirty="0" err="1" smtClean="0">
                <a:latin typeface="+mj-lt"/>
              </a:rPr>
              <a:t>verum</a:t>
            </a:r>
            <a:r>
              <a:rPr lang="es-ES" dirty="0" smtClean="0">
                <a:latin typeface="+mj-lt"/>
              </a:rPr>
              <a:t> J.S)</a:t>
            </a:r>
          </a:p>
          <a:p>
            <a:pPr>
              <a:buFont typeface="Arial" charset="0"/>
              <a:buNone/>
              <a:defRPr/>
            </a:pPr>
            <a:r>
              <a:rPr lang="es-ES" dirty="0" smtClean="0">
                <a:latin typeface="+mj-lt"/>
              </a:rPr>
              <a:t>Componente principal </a:t>
            </a:r>
            <a:r>
              <a:rPr lang="es-ES" dirty="0" err="1" smtClean="0">
                <a:latin typeface="+mj-lt"/>
              </a:rPr>
              <a:t>cinamaldehyde</a:t>
            </a:r>
            <a:r>
              <a:rPr lang="es-ES" dirty="0" smtClean="0">
                <a:latin typeface="+mj-lt"/>
              </a:rPr>
              <a:t> y </a:t>
            </a:r>
            <a:r>
              <a:rPr lang="es-ES" dirty="0" err="1" smtClean="0">
                <a:latin typeface="+mj-lt"/>
              </a:rPr>
              <a:t>eugenol</a:t>
            </a:r>
            <a:endParaRPr lang="es-ES" dirty="0" smtClean="0">
              <a:latin typeface="+mj-lt"/>
            </a:endParaRPr>
          </a:p>
          <a:p>
            <a:pPr>
              <a:buNone/>
              <a:defRPr/>
            </a:pPr>
            <a:r>
              <a:rPr lang="es-ES" dirty="0" smtClean="0">
                <a:latin typeface="+mj-lt"/>
              </a:rPr>
              <a:t>-</a:t>
            </a:r>
            <a:r>
              <a:rPr lang="es-ES" u="sng" dirty="0" smtClean="0">
                <a:latin typeface="+mj-lt"/>
              </a:rPr>
              <a:t>CINAMALDEHYDE</a:t>
            </a:r>
            <a:r>
              <a:rPr lang="es-ES" dirty="0" smtClean="0">
                <a:latin typeface="+mj-lt"/>
              </a:rPr>
              <a:t>. Componente principal de la esencia de canela</a:t>
            </a:r>
          </a:p>
          <a:p>
            <a:pPr>
              <a:buFont typeface="Arial" charset="0"/>
              <a:buNone/>
              <a:defRPr/>
            </a:pPr>
            <a:r>
              <a:rPr lang="es-ES" u="sng" dirty="0" smtClean="0">
                <a:latin typeface="+mj-lt"/>
              </a:rPr>
              <a:t>-ANETHOL</a:t>
            </a:r>
            <a:r>
              <a:rPr lang="es-ES" dirty="0" smtClean="0">
                <a:latin typeface="+mj-lt"/>
              </a:rPr>
              <a:t>. Componente principal del anís (</a:t>
            </a:r>
            <a:r>
              <a:rPr lang="es-ES" dirty="0" err="1" smtClean="0">
                <a:latin typeface="+mj-lt"/>
              </a:rPr>
              <a:t>Illicum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verum</a:t>
            </a:r>
            <a:r>
              <a:rPr lang="es-ES" dirty="0" smtClean="0">
                <a:latin typeface="+mj-lt"/>
              </a:rPr>
              <a:t>)</a:t>
            </a:r>
          </a:p>
          <a:p>
            <a:pPr>
              <a:defRPr/>
            </a:pPr>
            <a:endParaRPr lang="es-ES" dirty="0" smtClean="0"/>
          </a:p>
          <a:p>
            <a:pPr>
              <a:defRPr/>
            </a:pPr>
            <a:endParaRPr lang="es-ES" dirty="0" smtClean="0"/>
          </a:p>
          <a:p>
            <a:pPr>
              <a:defRPr/>
            </a:pPr>
            <a:endParaRPr lang="es-ES" dirty="0" smtClean="0"/>
          </a:p>
        </p:txBody>
      </p:sp>
      <p:sp>
        <p:nvSpPr>
          <p:cNvPr id="20482" name="3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D8526C-796E-4A61-B135-899CDAD8C33A}" type="datetime1">
              <a:rPr lang="es-E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06/10/2013</a:t>
            </a:fld>
            <a:endParaRPr lang="es-ES" smtClean="0">
              <a:solidFill>
                <a:srgbClr val="898989"/>
              </a:solidFill>
            </a:endParaRPr>
          </a:p>
        </p:txBody>
      </p:sp>
      <p:sp>
        <p:nvSpPr>
          <p:cNvPr id="20483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898989"/>
                </a:solidFill>
              </a:rPr>
              <a:t>C/Jesus Aprendiz, 19 1º A y B 28007 MADRID</a:t>
            </a:r>
          </a:p>
        </p:txBody>
      </p:sp>
      <p:sp>
        <p:nvSpPr>
          <p:cNvPr id="20484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8972A5-EAF1-4430-9811-46DBA78FBFA2}" type="slidenum">
              <a:rPr lang="es-E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" smtClean="0">
              <a:solidFill>
                <a:srgbClr val="898989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714375" y="785813"/>
            <a:ext cx="79724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COMPOSICIÓN FLUIDAROM 1003</a:t>
            </a:r>
            <a:endParaRPr lang="es-ES" sz="36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486" name="8 Rectángulo"/>
          <p:cNvSpPr>
            <a:spLocks noChangeArrowheads="1"/>
          </p:cNvSpPr>
          <p:nvPr/>
        </p:nvSpPr>
        <p:spPr bwMode="auto">
          <a:xfrm>
            <a:off x="571500" y="142875"/>
            <a:ext cx="2119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00B050"/>
                </a:solidFill>
                <a:latin typeface="Chalet"/>
              </a:rPr>
              <a:t>FLUIDAROM 1003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5 Rectángulo"/>
          <p:cNvSpPr>
            <a:spLocks noChangeArrowheads="1"/>
          </p:cNvSpPr>
          <p:nvPr/>
        </p:nvSpPr>
        <p:spPr bwMode="auto">
          <a:xfrm>
            <a:off x="1071563" y="1571625"/>
            <a:ext cx="72866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1" dirty="0">
                <a:latin typeface="+mj-lt"/>
              </a:rPr>
              <a:t>Prueba 1 (</a:t>
            </a:r>
            <a:r>
              <a:rPr lang="es-ES" sz="2000" b="1" dirty="0" err="1" smtClean="0">
                <a:latin typeface="+mj-lt"/>
              </a:rPr>
              <a:t>Norel</a:t>
            </a:r>
            <a:r>
              <a:rPr lang="es-ES" sz="2000" b="1" dirty="0" smtClean="0">
                <a:latin typeface="+mj-lt"/>
              </a:rPr>
              <a:t>-León):</a:t>
            </a:r>
            <a:endParaRPr lang="es-ES" sz="2000" b="1" dirty="0">
              <a:latin typeface="+mj-lt"/>
            </a:endParaRPr>
          </a:p>
          <a:p>
            <a:pPr>
              <a:defRPr/>
            </a:pPr>
            <a:endParaRPr lang="es-ES" dirty="0">
              <a:latin typeface="+mj-lt"/>
            </a:endParaRPr>
          </a:p>
          <a:p>
            <a:pPr lvl="1">
              <a:defRPr/>
            </a:pPr>
            <a:r>
              <a:rPr lang="es-ES" dirty="0">
                <a:latin typeface="+mj-lt"/>
              </a:rPr>
              <a:t>32 lechones</a:t>
            </a:r>
          </a:p>
          <a:p>
            <a:pPr lvl="1">
              <a:defRPr/>
            </a:pPr>
            <a:r>
              <a:rPr lang="es-ES" dirty="0">
                <a:latin typeface="+mj-lt"/>
              </a:rPr>
              <a:t>8 corrales de 4 lechones</a:t>
            </a:r>
          </a:p>
          <a:p>
            <a:pPr lvl="1">
              <a:defRPr/>
            </a:pPr>
            <a:r>
              <a:rPr lang="es-ES" dirty="0">
                <a:latin typeface="+mj-lt"/>
              </a:rPr>
              <a:t>2 tratamientos: C vs F (Dosis </a:t>
            </a:r>
            <a:r>
              <a:rPr lang="es-ES" dirty="0" err="1">
                <a:latin typeface="+mj-lt"/>
              </a:rPr>
              <a:t>Fluidarom</a:t>
            </a:r>
            <a:r>
              <a:rPr lang="es-ES" dirty="0">
                <a:latin typeface="+mj-lt"/>
              </a:rPr>
              <a:t> 1003 = 300 g/T)</a:t>
            </a:r>
          </a:p>
          <a:p>
            <a:pPr lvl="1">
              <a:defRPr/>
            </a:pPr>
            <a:r>
              <a:rPr lang="es-ES" dirty="0">
                <a:latin typeface="+mj-lt"/>
              </a:rPr>
              <a:t>.Pre-</a:t>
            </a:r>
            <a:r>
              <a:rPr lang="es-ES" dirty="0" err="1">
                <a:latin typeface="+mj-lt"/>
              </a:rPr>
              <a:t>starter</a:t>
            </a:r>
            <a:endParaRPr lang="es-ES" dirty="0">
              <a:latin typeface="+mj-lt"/>
            </a:endParaRPr>
          </a:p>
          <a:p>
            <a:pPr lvl="1">
              <a:defRPr/>
            </a:pPr>
            <a:r>
              <a:rPr lang="es-ES" dirty="0">
                <a:latin typeface="+mj-lt"/>
              </a:rPr>
              <a:t>.</a:t>
            </a:r>
            <a:r>
              <a:rPr lang="es-ES" dirty="0" err="1">
                <a:latin typeface="+mj-lt"/>
              </a:rPr>
              <a:t>Starter</a:t>
            </a:r>
            <a:endParaRPr lang="es-ES" dirty="0">
              <a:latin typeface="+mj-lt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214438" y="3929063"/>
          <a:ext cx="7326631" cy="20624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65580"/>
                <a:gridCol w="822642"/>
                <a:gridCol w="1076643"/>
                <a:gridCol w="1525905"/>
                <a:gridCol w="1505268"/>
                <a:gridCol w="930593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+mj-lt"/>
                        </a:rPr>
                        <a:t>Lechones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solidFill>
                      <a:srgbClr val="0AA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P 0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(kg)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solidFill>
                      <a:srgbClr val="0AA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P 28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(kg)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solidFill>
                      <a:srgbClr val="0AA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GMD 0-28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(g)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solidFill>
                      <a:srgbClr val="0AA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CMD 0-28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(g)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solidFill>
                      <a:srgbClr val="0AA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IC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0-28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solidFill>
                      <a:srgbClr val="0AAE3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+mj-lt"/>
                        </a:rPr>
                        <a:t>Control</a:t>
                      </a:r>
                      <a:endParaRPr lang="es-E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6.370</a:t>
                      </a:r>
                      <a:endParaRPr lang="es-E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14.540</a:t>
                      </a:r>
                      <a:endParaRPr lang="es-ES" sz="1600" b="0" i="1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291.4</a:t>
                      </a:r>
                      <a:endParaRPr lang="es-ES" sz="1600" i="1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571.3</a:t>
                      </a:r>
                      <a:endParaRPr lang="es-E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1.980</a:t>
                      </a:r>
                      <a:endParaRPr lang="es-ES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err="1" smtClean="0">
                          <a:latin typeface="+mj-lt"/>
                        </a:rPr>
                        <a:t>Fluidarom</a:t>
                      </a:r>
                      <a:endParaRPr lang="es-E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6.380</a:t>
                      </a:r>
                      <a:endParaRPr lang="es-E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16.110</a:t>
                      </a:r>
                      <a:endParaRPr lang="es-ES" sz="1600" b="0" i="1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347.6</a:t>
                      </a:r>
                      <a:endParaRPr lang="es-ES" sz="1600" i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590.3</a:t>
                      </a:r>
                      <a:endParaRPr lang="es-E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1.699</a:t>
                      </a:r>
                      <a:endParaRPr lang="es-ES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+mj-lt"/>
                        </a:rPr>
                        <a:t>SEM</a:t>
                      </a:r>
                      <a:endParaRPr lang="es-E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-</a:t>
                      </a:r>
                      <a:endParaRPr lang="es-E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0.466</a:t>
                      </a:r>
                      <a:endParaRPr lang="es-ES" sz="1600" b="0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16.646</a:t>
                      </a:r>
                      <a:endParaRPr lang="es-E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30.35</a:t>
                      </a:r>
                      <a:endParaRPr lang="es-E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0.139</a:t>
                      </a:r>
                      <a:endParaRPr lang="es-ES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+mj-lt"/>
                        </a:rPr>
                        <a:t>P-valor</a:t>
                      </a:r>
                      <a:endParaRPr lang="es-E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-</a:t>
                      </a:r>
                      <a:endParaRPr lang="es-E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0.0659</a:t>
                      </a:r>
                      <a:endParaRPr lang="es-ES" sz="1600" b="0" i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0.0659</a:t>
                      </a:r>
                      <a:endParaRPr lang="es-ES" sz="1600" i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0.68</a:t>
                      </a:r>
                      <a:endParaRPr lang="es-E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0.23</a:t>
                      </a:r>
                      <a:endParaRPr lang="es-ES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52" name="3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3D603E-C1D4-46C4-BEE4-B7F71FFF4430}" type="datetime1">
              <a:rPr lang="es-E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06/10/2013</a:t>
            </a:fld>
            <a:endParaRPr lang="es-ES" smtClean="0">
              <a:solidFill>
                <a:srgbClr val="898989"/>
              </a:solidFill>
            </a:endParaRPr>
          </a:p>
        </p:txBody>
      </p:sp>
      <p:sp>
        <p:nvSpPr>
          <p:cNvPr id="34853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898989"/>
                </a:solidFill>
              </a:rPr>
              <a:t>C/Jesus Aprendiz, 19 1º A y B 28007 MADRID</a:t>
            </a:r>
          </a:p>
        </p:txBody>
      </p:sp>
      <p:sp>
        <p:nvSpPr>
          <p:cNvPr id="34854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E4401A-446D-491C-8B28-4E7F71C1304F}" type="slidenum">
              <a:rPr lang="es-E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ES" smtClean="0">
              <a:solidFill>
                <a:srgbClr val="898989"/>
              </a:solidFill>
            </a:endParaRPr>
          </a:p>
        </p:txBody>
      </p:sp>
      <p:sp>
        <p:nvSpPr>
          <p:cNvPr id="34855" name="8 Rectángulo"/>
          <p:cNvSpPr>
            <a:spLocks noChangeArrowheads="1"/>
          </p:cNvSpPr>
          <p:nvPr/>
        </p:nvSpPr>
        <p:spPr bwMode="auto">
          <a:xfrm>
            <a:off x="571500" y="142875"/>
            <a:ext cx="2119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00B050"/>
                </a:solidFill>
                <a:latin typeface="Chalet"/>
              </a:rPr>
              <a:t>FLUIDAROM 1003 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714375" y="785813"/>
            <a:ext cx="79724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PRUEBAS</a:t>
            </a:r>
          </a:p>
        </p:txBody>
      </p:sp>
      <p:pic>
        <p:nvPicPr>
          <p:cNvPr id="10" name="Picture 21" descr="ANd9GcRWOqkoJRqKK0HB_Et8V97-UKQHCOmDE319CPqmaMqyuQRzY7He8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00" y="765175"/>
            <a:ext cx="23161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P92507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0175" y="765175"/>
            <a:ext cx="22685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2 Marcador de contenido"/>
          <p:cNvSpPr>
            <a:spLocks noGrp="1"/>
          </p:cNvSpPr>
          <p:nvPr>
            <p:ph idx="1"/>
          </p:nvPr>
        </p:nvSpPr>
        <p:spPr>
          <a:xfrm>
            <a:off x="1116013" y="2133154"/>
            <a:ext cx="7215187" cy="475223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s-ES" b="1" dirty="0" smtClean="0">
                <a:latin typeface="+mj-lt"/>
              </a:rPr>
              <a:t>Prueba 2 </a:t>
            </a:r>
            <a:r>
              <a:rPr lang="es-ES" b="1" dirty="0" smtClean="0">
                <a:latin typeface="+mj-lt"/>
              </a:rPr>
              <a:t>(</a:t>
            </a:r>
            <a:r>
              <a:rPr lang="es-ES" b="1" dirty="0" err="1" smtClean="0">
                <a:latin typeface="+mj-lt"/>
              </a:rPr>
              <a:t>SNiBA,UAB</a:t>
            </a:r>
            <a:r>
              <a:rPr lang="es-ES" b="1" dirty="0" smtClean="0">
                <a:latin typeface="+mj-lt"/>
              </a:rPr>
              <a:t>):</a:t>
            </a:r>
            <a:endParaRPr lang="es-E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s-ES" sz="1800" dirty="0" smtClean="0">
                <a:latin typeface="+mj-lt"/>
              </a:rPr>
              <a:t>80 cerdas</a:t>
            </a:r>
          </a:p>
          <a:p>
            <a:pPr lvl="2" eaLnBrk="1" hangingPunct="1">
              <a:defRPr/>
            </a:pPr>
            <a:r>
              <a:rPr lang="es-ES" dirty="0" smtClean="0">
                <a:latin typeface="+mj-lt"/>
              </a:rPr>
              <a:t>2 tratamientos: Control (C) vs </a:t>
            </a:r>
            <a:r>
              <a:rPr lang="es-ES" dirty="0" err="1" smtClean="0">
                <a:latin typeface="+mj-lt"/>
              </a:rPr>
              <a:t>Fluidarom</a:t>
            </a:r>
            <a:r>
              <a:rPr lang="es-ES" dirty="0" smtClean="0">
                <a:latin typeface="+mj-lt"/>
              </a:rPr>
              <a:t> 1003 (F) a 375 g/T</a:t>
            </a:r>
          </a:p>
          <a:p>
            <a:pPr lvl="3" eaLnBrk="1" hangingPunct="1">
              <a:defRPr/>
            </a:pPr>
            <a:r>
              <a:rPr lang="es-ES" sz="1800" dirty="0" smtClean="0">
                <a:latin typeface="+mj-lt"/>
              </a:rPr>
              <a:t>Último tercio de gestación</a:t>
            </a:r>
          </a:p>
          <a:p>
            <a:pPr lvl="3" eaLnBrk="1" hangingPunct="1">
              <a:defRPr/>
            </a:pPr>
            <a:r>
              <a:rPr lang="es-ES" sz="1800" dirty="0" smtClean="0">
                <a:latin typeface="+mj-lt"/>
              </a:rPr>
              <a:t>Lactación</a:t>
            </a:r>
          </a:p>
          <a:p>
            <a:pPr lvl="1" eaLnBrk="1" hangingPunct="1">
              <a:defRPr/>
            </a:pPr>
            <a:r>
              <a:rPr lang="es-ES" sz="1800" dirty="0" smtClean="0">
                <a:latin typeface="+mj-lt"/>
              </a:rPr>
              <a:t>360 lechones</a:t>
            </a:r>
          </a:p>
          <a:p>
            <a:pPr lvl="2" eaLnBrk="1" hangingPunct="1">
              <a:defRPr/>
            </a:pPr>
            <a:r>
              <a:rPr lang="es-ES" dirty="0" smtClean="0">
                <a:latin typeface="+mj-lt"/>
              </a:rPr>
              <a:t>3 tratamientos: CC vs CF Y FF</a:t>
            </a:r>
          </a:p>
          <a:p>
            <a:pPr lvl="2" eaLnBrk="1" hangingPunct="1">
              <a:buFontTx/>
              <a:buChar char="-"/>
              <a:defRPr/>
            </a:pPr>
            <a:r>
              <a:rPr lang="es-ES" sz="1800" dirty="0" smtClean="0">
                <a:latin typeface="+mj-lt"/>
              </a:rPr>
              <a:t>Pre-</a:t>
            </a:r>
            <a:r>
              <a:rPr lang="es-ES" sz="1800" dirty="0" err="1" smtClean="0">
                <a:latin typeface="+mj-lt"/>
              </a:rPr>
              <a:t>starter</a:t>
            </a:r>
            <a:r>
              <a:rPr lang="es-ES" sz="1800" dirty="0" smtClean="0">
                <a:latin typeface="+mj-lt"/>
              </a:rPr>
              <a:t> (0-14 </a:t>
            </a:r>
            <a:r>
              <a:rPr lang="es-ES" sz="1800" dirty="0" err="1" smtClean="0">
                <a:latin typeface="+mj-lt"/>
              </a:rPr>
              <a:t>dias</a:t>
            </a:r>
            <a:r>
              <a:rPr lang="es-ES" sz="1800" dirty="0" smtClean="0">
                <a:latin typeface="+mj-lt"/>
              </a:rPr>
              <a:t>) dieta medicada con oxido de zinc (2500 ppm),</a:t>
            </a:r>
            <a:r>
              <a:rPr lang="es-ES" sz="1800" dirty="0" err="1" smtClean="0">
                <a:latin typeface="+mj-lt"/>
              </a:rPr>
              <a:t>Colistina</a:t>
            </a:r>
            <a:r>
              <a:rPr lang="es-ES" sz="1800" dirty="0" smtClean="0">
                <a:latin typeface="+mj-lt"/>
              </a:rPr>
              <a:t> (120 ppm) and </a:t>
            </a:r>
            <a:r>
              <a:rPr lang="es-ES" sz="1800" dirty="0" err="1" smtClean="0">
                <a:latin typeface="+mj-lt"/>
              </a:rPr>
              <a:t>Amoxicillina</a:t>
            </a:r>
            <a:r>
              <a:rPr lang="es-ES" sz="1800" dirty="0" smtClean="0">
                <a:latin typeface="+mj-lt"/>
              </a:rPr>
              <a:t> (300 ppm)</a:t>
            </a:r>
            <a:endParaRPr lang="es-ES" dirty="0" smtClean="0">
              <a:latin typeface="+mj-lt"/>
            </a:endParaRPr>
          </a:p>
          <a:p>
            <a:pPr lvl="2" eaLnBrk="1" hangingPunct="1">
              <a:buFontTx/>
              <a:buChar char="-"/>
              <a:defRPr/>
            </a:pPr>
            <a:r>
              <a:rPr lang="es-ES" sz="1800" dirty="0" err="1" smtClean="0">
                <a:latin typeface="+mj-lt"/>
              </a:rPr>
              <a:t>Starter</a:t>
            </a:r>
            <a:r>
              <a:rPr lang="es-ES" sz="1800" dirty="0" smtClean="0">
                <a:latin typeface="+mj-lt"/>
              </a:rPr>
              <a:t>  (14-35 </a:t>
            </a:r>
            <a:r>
              <a:rPr lang="es-ES" sz="1800" dirty="0" err="1" smtClean="0">
                <a:latin typeface="+mj-lt"/>
              </a:rPr>
              <a:t>dias</a:t>
            </a:r>
            <a:r>
              <a:rPr lang="es-ES" sz="1800" dirty="0" smtClean="0">
                <a:latin typeface="+mj-lt"/>
              </a:rPr>
              <a:t>)</a:t>
            </a:r>
          </a:p>
          <a:p>
            <a:pPr lvl="2" eaLnBrk="1" hangingPunct="1">
              <a:buFontTx/>
              <a:buChar char="-"/>
              <a:defRPr/>
            </a:pPr>
            <a:endParaRPr lang="es-ES" sz="1800" dirty="0" smtClean="0">
              <a:latin typeface="+mj-lt"/>
            </a:endParaRPr>
          </a:p>
          <a:p>
            <a:pPr lvl="2" eaLnBrk="1" hangingPunct="1">
              <a:buFontTx/>
              <a:buChar char="-"/>
              <a:defRPr/>
            </a:pPr>
            <a:endParaRPr lang="es-ES" sz="1800" dirty="0" smtClean="0">
              <a:latin typeface="+mj-lt"/>
            </a:endParaRPr>
          </a:p>
        </p:txBody>
      </p:sp>
      <p:sp>
        <p:nvSpPr>
          <p:cNvPr id="36866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898989"/>
                </a:solidFill>
              </a:rPr>
              <a:t>C/Jesus Aprendiz, 19 1º A y B 28007 MADRID</a:t>
            </a:r>
          </a:p>
        </p:txBody>
      </p:sp>
      <p:sp>
        <p:nvSpPr>
          <p:cNvPr id="36867" name="3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F3CA6D-4AC7-4C6A-A1AE-3F15A4B890C3}" type="datetime1">
              <a:rPr lang="es-E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06/10/2013</a:t>
            </a:fld>
            <a:endParaRPr lang="es-ES" dirty="0" smtClean="0">
              <a:solidFill>
                <a:srgbClr val="898989"/>
              </a:solidFill>
            </a:endParaRPr>
          </a:p>
        </p:txBody>
      </p:sp>
      <p:sp>
        <p:nvSpPr>
          <p:cNvPr id="36868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4D2E35-4F01-4E42-9B06-9D3998D581F7}" type="slidenum">
              <a:rPr lang="es-E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ES" smtClean="0">
              <a:solidFill>
                <a:srgbClr val="898989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714375" y="785813"/>
            <a:ext cx="79724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PRUEBAS</a:t>
            </a:r>
          </a:p>
        </p:txBody>
      </p:sp>
      <p:sp>
        <p:nvSpPr>
          <p:cNvPr id="36870" name="8 Rectángulo"/>
          <p:cNvSpPr>
            <a:spLocks noChangeArrowheads="1"/>
          </p:cNvSpPr>
          <p:nvPr/>
        </p:nvSpPr>
        <p:spPr bwMode="auto">
          <a:xfrm>
            <a:off x="571500" y="142875"/>
            <a:ext cx="2119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00B050"/>
                </a:solidFill>
                <a:latin typeface="Chalet"/>
              </a:rPr>
              <a:t>FLUIDAROM 1003 </a:t>
            </a:r>
          </a:p>
        </p:txBody>
      </p:sp>
      <p:pic>
        <p:nvPicPr>
          <p:cNvPr id="36871" name="Picture 21" descr="ANd9GcRWOqkoJRqKK0HB_Et8V97-UKQHCOmDE319CPqmaMqyuQRzY7He8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00" y="765175"/>
            <a:ext cx="23161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5" descr="P92507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0175" y="765175"/>
            <a:ext cx="22685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827088" y="1579563"/>
          <a:ext cx="7681883" cy="2375595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795611"/>
                <a:gridCol w="1842568"/>
                <a:gridCol w="2169697"/>
                <a:gridCol w="1874007"/>
              </a:tblGrid>
              <a:tr h="351940">
                <a:tc>
                  <a:txBody>
                    <a:bodyPr/>
                    <a:lstStyle/>
                    <a:p>
                      <a:endParaRPr lang="en-GB" sz="1600" noProof="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AE3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latin typeface="+mj-lt"/>
                        </a:rPr>
                        <a:t>Peso</a:t>
                      </a:r>
                      <a:r>
                        <a:rPr lang="en-GB" sz="1600" baseline="0" noProof="0" dirty="0" smtClean="0">
                          <a:latin typeface="+mj-lt"/>
                        </a:rPr>
                        <a:t> de </a:t>
                      </a:r>
                      <a:r>
                        <a:rPr lang="en-GB" sz="1600" baseline="0" noProof="0" dirty="0" err="1" smtClean="0">
                          <a:latin typeface="+mj-lt"/>
                        </a:rPr>
                        <a:t>las</a:t>
                      </a:r>
                      <a:r>
                        <a:rPr lang="en-GB" sz="1600" baseline="0" noProof="0" dirty="0" smtClean="0">
                          <a:latin typeface="+mj-lt"/>
                        </a:rPr>
                        <a:t> </a:t>
                      </a:r>
                      <a:r>
                        <a:rPr lang="en-GB" sz="1600" baseline="0" noProof="0" dirty="0" err="1" smtClean="0">
                          <a:latin typeface="+mj-lt"/>
                        </a:rPr>
                        <a:t>cerdas</a:t>
                      </a:r>
                      <a:r>
                        <a:rPr lang="en-GB" sz="1600" noProof="0" dirty="0" smtClean="0">
                          <a:latin typeface="+mj-lt"/>
                        </a:rPr>
                        <a:t> (kg)</a:t>
                      </a:r>
                      <a:endParaRPr lang="en-GB" sz="1600" noProof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AE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615895">
                <a:tc>
                  <a:txBody>
                    <a:bodyPr/>
                    <a:lstStyle/>
                    <a:p>
                      <a:r>
                        <a:rPr lang="en-GB" sz="1600" b="1" kern="1200" noProof="0" dirty="0" err="1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Tratamiento</a:t>
                      </a:r>
                      <a:endParaRPr lang="en-GB" sz="1600" b="1" kern="1200" noProof="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A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noProof="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A los 73</a:t>
                      </a:r>
                      <a:r>
                        <a:rPr lang="en-GB" sz="1600" b="1" kern="1200" baseline="0" noProof="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baseline="0" noProof="0" dirty="0" err="1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días</a:t>
                      </a:r>
                      <a:r>
                        <a:rPr lang="en-GB" sz="1600" b="1" kern="1200" baseline="0" noProof="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600" b="1" kern="1200" noProof="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gestation</a:t>
                      </a:r>
                      <a:endParaRPr lang="en-GB" sz="1600" b="1" kern="1200" noProof="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A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noProof="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A los 110 </a:t>
                      </a:r>
                      <a:r>
                        <a:rPr lang="en-GB" sz="1600" b="1" kern="1200" noProof="0" dirty="0" err="1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días</a:t>
                      </a:r>
                      <a:r>
                        <a:rPr lang="en-GB" sz="1600" b="1" kern="1200" noProof="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600" b="1" kern="1200" noProof="0" dirty="0" err="1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gestación</a:t>
                      </a:r>
                      <a:endParaRPr lang="en-GB" sz="1600" b="1" kern="1200" noProof="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A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noProof="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Al</a:t>
                      </a:r>
                      <a:r>
                        <a:rPr lang="en-GB" sz="1600" b="1" kern="1200" baseline="0" noProof="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kern="1200" baseline="0" noProof="0" dirty="0" err="1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destete</a:t>
                      </a:r>
                      <a:endParaRPr lang="en-GB" sz="1600" b="1" kern="1200" noProof="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AE3D"/>
                    </a:solidFill>
                  </a:tcPr>
                </a:tc>
              </a:tr>
              <a:tr h="351940">
                <a:tc>
                  <a:txBody>
                    <a:bodyPr/>
                    <a:lstStyle/>
                    <a:p>
                      <a:r>
                        <a:rPr lang="en-GB" sz="1600" noProof="0" dirty="0" smtClean="0">
                          <a:latin typeface="+mj-lt"/>
                        </a:rPr>
                        <a:t>Control</a:t>
                      </a:r>
                      <a:endParaRPr lang="en-GB" sz="1600" noProof="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latin typeface="+mj-lt"/>
                        </a:rPr>
                        <a:t>246</a:t>
                      </a:r>
                      <a:endParaRPr lang="en-GB" sz="1600" noProof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latin typeface="+mj-lt"/>
                        </a:rPr>
                        <a:t>266</a:t>
                      </a:r>
                      <a:endParaRPr lang="en-GB" sz="1600" noProof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latin typeface="+mj-lt"/>
                        </a:rPr>
                        <a:t>216</a:t>
                      </a:r>
                      <a:endParaRPr lang="en-GB" sz="1600" noProof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1940">
                <a:tc>
                  <a:txBody>
                    <a:bodyPr/>
                    <a:lstStyle/>
                    <a:p>
                      <a:r>
                        <a:rPr lang="en-GB" sz="1600" noProof="0" dirty="0" err="1" smtClean="0">
                          <a:latin typeface="+mj-lt"/>
                        </a:rPr>
                        <a:t>Fluidarom</a:t>
                      </a:r>
                      <a:endParaRPr lang="en-GB" sz="1600" noProof="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latin typeface="+mj-lt"/>
                        </a:rPr>
                        <a:t>248</a:t>
                      </a:r>
                      <a:endParaRPr lang="en-GB" sz="1600" noProof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latin typeface="+mj-lt"/>
                        </a:rPr>
                        <a:t>266</a:t>
                      </a:r>
                      <a:endParaRPr lang="en-GB" sz="1600" noProof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latin typeface="+mj-lt"/>
                        </a:rPr>
                        <a:t>215</a:t>
                      </a:r>
                      <a:endParaRPr lang="en-GB" sz="1600" noProof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1940">
                <a:tc>
                  <a:txBody>
                    <a:bodyPr/>
                    <a:lstStyle/>
                    <a:p>
                      <a:r>
                        <a:rPr lang="en-GB" sz="1600" noProof="0" dirty="0" err="1" smtClean="0">
                          <a:latin typeface="+mj-lt"/>
                        </a:rPr>
                        <a:t>Diferencia</a:t>
                      </a:r>
                      <a:r>
                        <a:rPr lang="en-GB" sz="1600" baseline="0" noProof="0" dirty="0" smtClean="0">
                          <a:latin typeface="+mj-lt"/>
                        </a:rPr>
                        <a:t> </a:t>
                      </a:r>
                      <a:r>
                        <a:rPr lang="en-GB" sz="1600" noProof="0" dirty="0" smtClean="0">
                          <a:latin typeface="+mj-lt"/>
                        </a:rPr>
                        <a:t>(%)</a:t>
                      </a:r>
                      <a:endParaRPr lang="en-GB" sz="1600" noProof="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noProof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0.81%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noProof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noProof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- 0.46%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1940">
                <a:tc>
                  <a:txBody>
                    <a:bodyPr/>
                    <a:lstStyle/>
                    <a:p>
                      <a:r>
                        <a:rPr lang="en-GB" sz="1600" noProof="0" dirty="0" smtClean="0">
                          <a:latin typeface="+mj-lt"/>
                        </a:rPr>
                        <a:t>P-value</a:t>
                      </a:r>
                      <a:endParaRPr lang="en-GB" sz="1600" noProof="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latin typeface="+mj-lt"/>
                        </a:rPr>
                        <a:t>0.78</a:t>
                      </a:r>
                      <a:endParaRPr lang="en-GB" sz="1600" noProof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latin typeface="+mj-lt"/>
                        </a:rPr>
                        <a:t>0.91</a:t>
                      </a:r>
                      <a:endParaRPr lang="en-GB" sz="1600" noProof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latin typeface="+mj-lt"/>
                        </a:rPr>
                        <a:t>0.91</a:t>
                      </a:r>
                      <a:endParaRPr lang="en-GB" sz="1600" noProof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827088" y="4141788"/>
          <a:ext cx="7705253" cy="21640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732003"/>
                <a:gridCol w="1973224"/>
                <a:gridCol w="2089833"/>
                <a:gridCol w="1910193"/>
              </a:tblGrid>
              <a:tr h="80361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1600" kern="1200" dirty="0" smtClean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s-ES" sz="1600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Tratamiento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AE3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kern="1200" dirty="0" smtClean="0">
                          <a:latin typeface="+mj-lt"/>
                        </a:rPr>
                        <a:t>Lechones</a:t>
                      </a:r>
                      <a:r>
                        <a:rPr lang="es-ES" sz="1600" kern="1200" baseline="0" dirty="0" smtClean="0">
                          <a:latin typeface="+mj-lt"/>
                        </a:rPr>
                        <a:t> nacidos vivos</a:t>
                      </a:r>
                      <a:endParaRPr lang="es-ES" sz="1600" kern="1200" dirty="0" smtClean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AE3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kern="1200" dirty="0" smtClean="0">
                          <a:latin typeface="+mj-lt"/>
                        </a:rPr>
                        <a:t>Peso</a:t>
                      </a:r>
                      <a:r>
                        <a:rPr lang="es-ES" sz="1600" kern="1200" baseline="0" dirty="0" smtClean="0">
                          <a:latin typeface="+mj-lt"/>
                        </a:rPr>
                        <a:t> de los lechones</a:t>
                      </a:r>
                      <a:endParaRPr lang="es-ES" sz="1600" kern="1200" dirty="0" smtClean="0">
                        <a:latin typeface="+mj-lt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s-ES" sz="1600" kern="1200" dirty="0" smtClean="0">
                          <a:latin typeface="+mj-lt"/>
                        </a:rPr>
                        <a:t>(kg)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AE3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kern="1200" dirty="0" smtClean="0">
                          <a:latin typeface="+mj-lt"/>
                        </a:rPr>
                        <a:t>Peso</a:t>
                      </a:r>
                      <a:r>
                        <a:rPr lang="es-ES" sz="1600" kern="1200" baseline="0" dirty="0" smtClean="0">
                          <a:latin typeface="+mj-lt"/>
                        </a:rPr>
                        <a:t> camada</a:t>
                      </a:r>
                      <a:r>
                        <a:rPr lang="es-ES" sz="1600" kern="1200" dirty="0" smtClean="0">
                          <a:latin typeface="+mj-lt"/>
                        </a:rPr>
                        <a:t> (kg)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AE3D"/>
                    </a:solidFill>
                  </a:tcPr>
                </a:tc>
              </a:tr>
              <a:tr h="3214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kern="1200" dirty="0" smtClean="0">
                          <a:latin typeface="+mj-lt"/>
                        </a:rPr>
                        <a:t>Control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kern="1200" dirty="0" smtClean="0">
                          <a:latin typeface="+mj-lt"/>
                        </a:rPr>
                        <a:t>13.8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kern="1200" dirty="0" smtClean="0">
                          <a:latin typeface="+mj-lt"/>
                        </a:rPr>
                        <a:t>1.35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kern="1200" dirty="0" smtClean="0">
                          <a:latin typeface="+mj-lt"/>
                        </a:rPr>
                        <a:t>21.0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14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kern="1200" dirty="0" err="1" smtClean="0">
                          <a:latin typeface="+mj-lt"/>
                        </a:rPr>
                        <a:t>Fluidarom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kern="1200" dirty="0" smtClean="0">
                          <a:latin typeface="+mj-lt"/>
                        </a:rPr>
                        <a:t>13.3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kern="1200" dirty="0" smtClean="0">
                          <a:latin typeface="+mj-lt"/>
                        </a:rPr>
                        <a:t>1.44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kern="1200" dirty="0" smtClean="0">
                          <a:latin typeface="+mj-lt"/>
                        </a:rPr>
                        <a:t>21.4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14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err="1" smtClean="0">
                          <a:latin typeface="+mj-lt"/>
                        </a:rPr>
                        <a:t>Diferencia</a:t>
                      </a:r>
                      <a:r>
                        <a:rPr lang="en-GB" sz="1600" noProof="0" dirty="0" smtClean="0">
                          <a:latin typeface="+mj-lt"/>
                        </a:rPr>
                        <a:t>(%)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-3.62%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6.67%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1.90%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14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kern="1200" dirty="0" smtClean="0">
                          <a:latin typeface="+mj-lt"/>
                        </a:rPr>
                        <a:t>P-</a:t>
                      </a:r>
                      <a:r>
                        <a:rPr lang="es-ES" sz="1600" kern="1200" dirty="0" err="1" smtClean="0">
                          <a:latin typeface="+mj-lt"/>
                        </a:rPr>
                        <a:t>value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kern="1200" dirty="0" smtClean="0">
                          <a:latin typeface="+mj-lt"/>
                        </a:rPr>
                        <a:t>0.53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kern="1200" dirty="0" smtClean="0">
                          <a:latin typeface="+mj-lt"/>
                        </a:rPr>
                        <a:t>0.19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kern="1200" dirty="0" smtClean="0">
                          <a:latin typeface="+mj-lt"/>
                        </a:rPr>
                        <a:t>0.75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74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B28590-7195-4E06-99AD-D6F60753B0F2}" type="slidenum">
              <a:rPr lang="es-E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ES" smtClean="0">
              <a:solidFill>
                <a:srgbClr val="898989"/>
              </a:solidFill>
            </a:endParaRPr>
          </a:p>
        </p:txBody>
      </p:sp>
      <p:sp>
        <p:nvSpPr>
          <p:cNvPr id="38975" name="3 Marcador de fecha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4842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5CB2FD-116C-49C7-A38A-3F4BA0EC4983}" type="datetime1">
              <a:rPr lang="es-E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06/10/2013</a:t>
            </a:fld>
            <a:endParaRPr lang="es-ES" smtClean="0">
              <a:solidFill>
                <a:srgbClr val="898989"/>
              </a:solidFill>
            </a:endParaRPr>
          </a:p>
        </p:txBody>
      </p:sp>
      <p:sp>
        <p:nvSpPr>
          <p:cNvPr id="38976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48425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898989"/>
                </a:solidFill>
              </a:rPr>
              <a:t>C/Jesus Aprendiz, 19 1º A y B 28007 MADRID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 bwMode="auto">
          <a:xfrm>
            <a:off x="714375" y="785813"/>
            <a:ext cx="79724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CERDAS EN GESTACIÓN</a:t>
            </a:r>
          </a:p>
        </p:txBody>
      </p:sp>
      <p:sp>
        <p:nvSpPr>
          <p:cNvPr id="38978" name="11 Rectángulo"/>
          <p:cNvSpPr>
            <a:spLocks noChangeArrowheads="1"/>
          </p:cNvSpPr>
          <p:nvPr/>
        </p:nvSpPr>
        <p:spPr bwMode="auto">
          <a:xfrm>
            <a:off x="571500" y="142875"/>
            <a:ext cx="2119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00B050"/>
                </a:solidFill>
                <a:latin typeface="Chalet"/>
              </a:rPr>
              <a:t>FLUIDAROM 1003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755578" y="4143375"/>
          <a:ext cx="8208910" cy="20624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728190"/>
                <a:gridCol w="2376264"/>
                <a:gridCol w="2880320"/>
                <a:gridCol w="1224136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+mj-lt"/>
                        </a:rPr>
                        <a:t>Lechones en lactación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AA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Peso inicial</a:t>
                      </a:r>
                      <a:r>
                        <a:rPr lang="es-ES" sz="1600" baseline="0" dirty="0" smtClean="0">
                          <a:latin typeface="+mj-lt"/>
                        </a:rPr>
                        <a:t> (kg)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AA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Peso final (kg)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AA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GMD (g)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AAE3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+mj-lt"/>
                        </a:rPr>
                        <a:t>Control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1.38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6.06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208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err="1" smtClean="0">
                          <a:latin typeface="+mj-lt"/>
                        </a:rPr>
                        <a:t>Fluidarom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1.44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6.35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218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+mj-lt"/>
                        </a:rPr>
                        <a:t>Diferencia </a:t>
                      </a:r>
                      <a:r>
                        <a:rPr lang="en-GB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noProof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4.35%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noProof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4.79%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noProof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4.81%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+mj-lt"/>
                        </a:rPr>
                        <a:t>P-</a:t>
                      </a:r>
                      <a:r>
                        <a:rPr lang="es-ES" sz="1600" dirty="0" err="1" smtClean="0">
                          <a:latin typeface="+mj-lt"/>
                        </a:rPr>
                        <a:t>value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0.45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0.18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0.25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019" name="3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D3EC0B-3282-494F-9A3F-358430658E10}" type="datetime1">
              <a:rPr lang="es-E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06/10/2013</a:t>
            </a:fld>
            <a:endParaRPr lang="es-ES" smtClean="0">
              <a:solidFill>
                <a:srgbClr val="898989"/>
              </a:solidFill>
            </a:endParaRPr>
          </a:p>
        </p:txBody>
      </p:sp>
      <p:sp>
        <p:nvSpPr>
          <p:cNvPr id="41020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898989"/>
                </a:solidFill>
              </a:rPr>
              <a:t>C/Jesus Aprendiz, 19 1º A y B 28007 MADRID</a:t>
            </a:r>
          </a:p>
        </p:txBody>
      </p:sp>
      <p:sp>
        <p:nvSpPr>
          <p:cNvPr id="41021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D0C913-3C94-417C-8E62-1F3D4D9DD952}" type="slidenum">
              <a:rPr lang="es-E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ES" smtClean="0">
              <a:solidFill>
                <a:srgbClr val="898989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 bwMode="auto">
          <a:xfrm>
            <a:off x="714375" y="620688"/>
            <a:ext cx="79724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LACTACIÓN</a:t>
            </a:r>
          </a:p>
        </p:txBody>
      </p:sp>
      <p:sp>
        <p:nvSpPr>
          <p:cNvPr id="41023" name="10 Rectángulo"/>
          <p:cNvSpPr>
            <a:spLocks noChangeArrowheads="1"/>
          </p:cNvSpPr>
          <p:nvPr/>
        </p:nvSpPr>
        <p:spPr bwMode="auto">
          <a:xfrm>
            <a:off x="571500" y="142875"/>
            <a:ext cx="2119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00B050"/>
                </a:solidFill>
                <a:latin typeface="Chalet"/>
              </a:rPr>
              <a:t>FLUIDAROM 1003 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755650" y="1196752"/>
          <a:ext cx="8208840" cy="28041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700855"/>
                <a:gridCol w="1331163"/>
                <a:gridCol w="1109303"/>
                <a:gridCol w="1405191"/>
                <a:gridCol w="1405117"/>
                <a:gridCol w="1257211"/>
              </a:tblGrid>
              <a:tr h="824845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+mj-lt"/>
                        </a:rPr>
                        <a:t>Tratamiento</a:t>
                      </a:r>
                      <a:endParaRPr lang="es-ES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AA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>
                          <a:latin typeface="+mj-lt"/>
                        </a:rPr>
                        <a:t>Lechones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inicial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por</a:t>
                      </a:r>
                      <a:r>
                        <a:rPr lang="en-US" baseline="0" dirty="0" smtClean="0">
                          <a:latin typeface="+mj-lt"/>
                        </a:rPr>
                        <a:t> </a:t>
                      </a:r>
                      <a:r>
                        <a:rPr lang="en-US" baseline="0" dirty="0" err="1" smtClean="0">
                          <a:latin typeface="+mj-lt"/>
                        </a:rPr>
                        <a:t>camada</a:t>
                      </a:r>
                      <a:endParaRPr lang="es-E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AA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+mj-lt"/>
                        </a:rPr>
                        <a:t>Peso</a:t>
                      </a:r>
                      <a:r>
                        <a:rPr lang="es-ES" baseline="0" dirty="0" smtClean="0">
                          <a:latin typeface="+mj-lt"/>
                        </a:rPr>
                        <a:t> inicial por camada</a:t>
                      </a:r>
                      <a:endParaRPr lang="es-E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AA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+mj-lt"/>
                        </a:rPr>
                        <a:t>Final</a:t>
                      </a:r>
                      <a:r>
                        <a:rPr lang="es-ES" baseline="0" dirty="0" smtClean="0">
                          <a:latin typeface="+mj-lt"/>
                        </a:rPr>
                        <a:t> lechones por camada</a:t>
                      </a:r>
                      <a:r>
                        <a:rPr lang="es-ES" dirty="0" smtClean="0">
                          <a:latin typeface="+mj-lt"/>
                        </a:rPr>
                        <a:t> a 23 </a:t>
                      </a:r>
                      <a:r>
                        <a:rPr lang="es-ES" dirty="0" err="1" smtClean="0">
                          <a:latin typeface="+mj-lt"/>
                        </a:rPr>
                        <a:t>dÍas</a:t>
                      </a:r>
                      <a:r>
                        <a:rPr lang="es-ES" dirty="0" smtClean="0">
                          <a:latin typeface="+mj-lt"/>
                        </a:rPr>
                        <a:t> </a:t>
                      </a:r>
                      <a:endParaRPr lang="es-E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AA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+mj-lt"/>
                        </a:rPr>
                        <a:t>Peso final por camada</a:t>
                      </a:r>
                      <a:r>
                        <a:rPr lang="es-ES" baseline="0" dirty="0" smtClean="0">
                          <a:latin typeface="+mj-lt"/>
                        </a:rPr>
                        <a:t> a los 23 </a:t>
                      </a:r>
                      <a:r>
                        <a:rPr lang="es-ES" baseline="0" dirty="0" err="1" smtClean="0">
                          <a:latin typeface="+mj-lt"/>
                        </a:rPr>
                        <a:t>dÍas</a:t>
                      </a:r>
                      <a:r>
                        <a:rPr lang="es-ES" baseline="0" dirty="0" smtClean="0">
                          <a:latin typeface="+mj-lt"/>
                        </a:rPr>
                        <a:t> (Kg)</a:t>
                      </a:r>
                      <a:endParaRPr lang="es-E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AAE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Consumo diario de la cerda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(kg)</a:t>
                      </a:r>
                    </a:p>
                    <a:p>
                      <a:pPr algn="ctr"/>
                      <a:endParaRPr lang="es-E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AAE3D"/>
                    </a:solidFill>
                  </a:tcPr>
                </a:tc>
              </a:tr>
              <a:tr h="334520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+mj-lt"/>
                        </a:rPr>
                        <a:t>Control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12.6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17.3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11.0</a:t>
                      </a:r>
                      <a:endParaRPr lang="es-ES" sz="1600" i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66.7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5.43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4520">
                <a:tc>
                  <a:txBody>
                    <a:bodyPr/>
                    <a:lstStyle/>
                    <a:p>
                      <a:r>
                        <a:rPr lang="es-ES" sz="1600" dirty="0" err="1" smtClean="0">
                          <a:latin typeface="+mj-lt"/>
                        </a:rPr>
                        <a:t>Fluidarom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13.1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18.7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11.6 </a:t>
                      </a:r>
                      <a:endParaRPr lang="es-ES" sz="1600" i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73.5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5.72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4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err="1" smtClean="0">
                          <a:latin typeface="+mj-lt"/>
                        </a:rPr>
                        <a:t>Diferencia</a:t>
                      </a:r>
                      <a:r>
                        <a:rPr lang="en-GB" sz="1600" noProof="0" dirty="0" smtClean="0">
                          <a:latin typeface="+mj-lt"/>
                        </a:rPr>
                        <a:t> (%)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3.97%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8.09%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5.45%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10.19%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5.34%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4520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+mj-lt"/>
                        </a:rPr>
                        <a:t>P-</a:t>
                      </a:r>
                      <a:r>
                        <a:rPr lang="es-ES" sz="1600" dirty="0" err="1" smtClean="0">
                          <a:latin typeface="+mj-lt"/>
                        </a:rPr>
                        <a:t>value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0.37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0.13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0.10</a:t>
                      </a:r>
                      <a:endParaRPr lang="es-ES" sz="1600" i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i="0" dirty="0" smtClean="0">
                          <a:latin typeface="+mj-lt"/>
                        </a:rPr>
                        <a:t>0.043</a:t>
                      </a:r>
                      <a:endParaRPr lang="es-ES" sz="1600" b="0" i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0.31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55650" y="2143125"/>
          <a:ext cx="7992815" cy="337410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077295"/>
                <a:gridCol w="1166004"/>
                <a:gridCol w="1154753"/>
                <a:gridCol w="1177253"/>
                <a:gridCol w="1049357"/>
                <a:gridCol w="1368153"/>
              </a:tblGrid>
              <a:tr h="694992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+mj-lt"/>
                        </a:rPr>
                        <a:t>Lechones</a:t>
                      </a:r>
                    </a:p>
                    <a:p>
                      <a:r>
                        <a:rPr lang="es-ES" sz="1600" dirty="0" smtClean="0">
                          <a:latin typeface="+mj-lt"/>
                        </a:rPr>
                        <a:t>Tratamiento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AA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P 0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(kg)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AA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P 7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(kg)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AA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P 14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(kg)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AA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P 35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(kg)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AA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DIF. % SOBRE C-C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AAE3D"/>
                    </a:solidFill>
                  </a:tcPr>
                </a:tc>
              </a:tr>
              <a:tr h="626015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+mj-lt"/>
                        </a:rPr>
                        <a:t>C-C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7.415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8.066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b</a:t>
                      </a:r>
                      <a:endParaRPr lang="es-ES" sz="1600" b="1" i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i="0" dirty="0" smtClean="0">
                          <a:latin typeface="+mj-lt"/>
                        </a:rPr>
                        <a:t>9.892</a:t>
                      </a:r>
                    </a:p>
                    <a:p>
                      <a:pPr algn="ctr"/>
                      <a:r>
                        <a:rPr lang="es-ES" sz="1600" i="0" dirty="0" smtClean="0">
                          <a:latin typeface="+mj-lt"/>
                        </a:rPr>
                        <a:t>b</a:t>
                      </a:r>
                      <a:endParaRPr lang="es-ES" sz="1600" b="0" i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i="0" dirty="0" smtClean="0">
                          <a:latin typeface="+mj-lt"/>
                        </a:rPr>
                        <a:t>18.933</a:t>
                      </a:r>
                    </a:p>
                    <a:p>
                      <a:pPr algn="ctr"/>
                      <a:r>
                        <a:rPr lang="es-ES" sz="1600" i="0" dirty="0" smtClean="0">
                          <a:latin typeface="+mj-lt"/>
                        </a:rPr>
                        <a:t>b</a:t>
                      </a:r>
                      <a:endParaRPr lang="es-ES" sz="1600" i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i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58970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+mj-lt"/>
                        </a:rPr>
                        <a:t>C-F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7.423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8.319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ab</a:t>
                      </a:r>
                      <a:endParaRPr lang="es-ES" sz="1600" b="1" i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i="0" dirty="0" smtClean="0">
                          <a:latin typeface="+mj-lt"/>
                        </a:rPr>
                        <a:t>10.219</a:t>
                      </a:r>
                    </a:p>
                    <a:p>
                      <a:pPr algn="ctr"/>
                      <a:r>
                        <a:rPr lang="es-ES" sz="1600" i="0" dirty="0" smtClean="0">
                          <a:latin typeface="+mj-lt"/>
                        </a:rPr>
                        <a:t>ab</a:t>
                      </a:r>
                      <a:endParaRPr lang="es-ES" sz="1600" b="0" i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i="0" dirty="0" smtClean="0">
                          <a:latin typeface="+mj-lt"/>
                        </a:rPr>
                        <a:t>19.774</a:t>
                      </a:r>
                    </a:p>
                    <a:p>
                      <a:pPr algn="ctr"/>
                      <a:r>
                        <a:rPr lang="es-ES" sz="1600" i="0" dirty="0" smtClean="0">
                          <a:latin typeface="+mj-lt"/>
                        </a:rPr>
                        <a:t>ab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i="0" dirty="0" smtClean="0">
                          <a:latin typeface="+mj-lt"/>
                        </a:rPr>
                        <a:t>4,44%</a:t>
                      </a:r>
                      <a:endParaRPr lang="es-ES" sz="1600" b="1" i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26015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+mj-lt"/>
                        </a:rPr>
                        <a:t>F-F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7.407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8.393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a</a:t>
                      </a:r>
                      <a:endParaRPr lang="es-ES" sz="1600" b="1" i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i="0" dirty="0" smtClean="0">
                          <a:latin typeface="+mj-lt"/>
                        </a:rPr>
                        <a:t>10.453</a:t>
                      </a:r>
                    </a:p>
                    <a:p>
                      <a:pPr algn="ctr"/>
                      <a:r>
                        <a:rPr lang="es-ES" sz="1600" i="0" dirty="0" smtClean="0">
                          <a:latin typeface="+mj-lt"/>
                        </a:rPr>
                        <a:t>a</a:t>
                      </a:r>
                      <a:endParaRPr lang="es-ES" sz="1600" b="0" i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i="0" dirty="0" smtClean="0">
                          <a:latin typeface="+mj-lt"/>
                        </a:rPr>
                        <a:t>20.036</a:t>
                      </a:r>
                    </a:p>
                    <a:p>
                      <a:pPr algn="ctr"/>
                      <a:r>
                        <a:rPr lang="es-ES" sz="1600" i="0" dirty="0" smtClean="0">
                          <a:latin typeface="+mj-lt"/>
                        </a:rPr>
                        <a:t>a</a:t>
                      </a:r>
                      <a:endParaRPr lang="es-ES" sz="1600" i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i="0" dirty="0" smtClean="0">
                          <a:latin typeface="+mj-lt"/>
                        </a:rPr>
                        <a:t>5.83%</a:t>
                      </a:r>
                      <a:endParaRPr lang="es-ES" sz="1600" b="1" i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5684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+mj-lt"/>
                        </a:rPr>
                        <a:t>SEM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27.6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75.5</a:t>
                      </a:r>
                      <a:endParaRPr lang="es-ES" sz="1600" b="0" i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i="0" dirty="0" smtClean="0">
                          <a:latin typeface="+mj-lt"/>
                        </a:rPr>
                        <a:t>108.1</a:t>
                      </a:r>
                      <a:endParaRPr lang="es-ES" sz="1600" b="0" i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i="0" dirty="0" smtClean="0">
                          <a:latin typeface="+mj-lt"/>
                        </a:rPr>
                        <a:t>348.5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i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2430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+mj-lt"/>
                        </a:rPr>
                        <a:t>P-</a:t>
                      </a:r>
                      <a:r>
                        <a:rPr lang="es-ES" sz="1600" dirty="0" err="1" smtClean="0">
                          <a:latin typeface="+mj-lt"/>
                        </a:rPr>
                        <a:t>value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0.93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0.004</a:t>
                      </a:r>
                      <a:endParaRPr lang="es-ES" sz="1600" b="1" i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i="0" dirty="0" smtClean="0">
                          <a:latin typeface="+mj-lt"/>
                        </a:rPr>
                        <a:t>0.001</a:t>
                      </a:r>
                      <a:endParaRPr lang="es-ES" sz="1600" b="0" i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i="0" dirty="0" smtClean="0">
                          <a:latin typeface="+mj-lt"/>
                        </a:rPr>
                        <a:t>0.048</a:t>
                      </a:r>
                      <a:endParaRPr lang="es-ES" sz="1600" i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i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056" name="3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516F89-BFF0-4CEB-B0FF-D5C51D1926DF}" type="datetime1">
              <a:rPr lang="es-E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06/10/2013</a:t>
            </a:fld>
            <a:endParaRPr lang="es-ES" smtClean="0">
              <a:solidFill>
                <a:srgbClr val="898989"/>
              </a:solidFill>
            </a:endParaRPr>
          </a:p>
        </p:txBody>
      </p:sp>
      <p:sp>
        <p:nvSpPr>
          <p:cNvPr id="43057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898989"/>
                </a:solidFill>
              </a:rPr>
              <a:t>C/Jesus Aprendiz, 19 1º A y B 28007 MADRID</a:t>
            </a:r>
          </a:p>
        </p:txBody>
      </p:sp>
      <p:sp>
        <p:nvSpPr>
          <p:cNvPr id="43058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EC2FA6-0088-406F-968F-E692ACA7A45F}" type="slidenum">
              <a:rPr lang="es-E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ES" smtClean="0">
              <a:solidFill>
                <a:srgbClr val="898989"/>
              </a:solidFill>
            </a:endParaRPr>
          </a:p>
        </p:txBody>
      </p:sp>
      <p:sp>
        <p:nvSpPr>
          <p:cNvPr id="43059" name="7 Rectángulo"/>
          <p:cNvSpPr>
            <a:spLocks noChangeArrowheads="1"/>
          </p:cNvSpPr>
          <p:nvPr/>
        </p:nvSpPr>
        <p:spPr bwMode="auto">
          <a:xfrm>
            <a:off x="571500" y="142875"/>
            <a:ext cx="2119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00B050"/>
                </a:solidFill>
                <a:latin typeface="Chalet"/>
              </a:rPr>
              <a:t>FLUIDAROM 1003 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 bwMode="auto">
          <a:xfrm>
            <a:off x="714375" y="785813"/>
            <a:ext cx="79724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PESO LECHONES PRE-STARTER Y STARTER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1214414" y="1142984"/>
          <a:ext cx="7000924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058" name="3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2E83DE-1767-4ECA-BCAC-F260BD6A6551}" type="datetime1">
              <a:rPr lang="es-E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06/10/2013</a:t>
            </a:fld>
            <a:endParaRPr lang="es-ES" smtClean="0">
              <a:solidFill>
                <a:srgbClr val="898989"/>
              </a:solidFill>
            </a:endParaRPr>
          </a:p>
        </p:txBody>
      </p:sp>
      <p:sp>
        <p:nvSpPr>
          <p:cNvPr id="45059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898989"/>
                </a:solidFill>
              </a:rPr>
              <a:t>C/Jesus Aprendiz, 19 1º A y B 28007 MADRID</a:t>
            </a:r>
          </a:p>
        </p:txBody>
      </p:sp>
      <p:sp>
        <p:nvSpPr>
          <p:cNvPr id="45060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538753-8B3D-4DD4-86DD-596E31BDD340}" type="slidenum">
              <a:rPr lang="es-E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s-ES" smtClean="0">
              <a:solidFill>
                <a:srgbClr val="898989"/>
              </a:solidFill>
            </a:endParaRPr>
          </a:p>
        </p:txBody>
      </p:sp>
      <p:sp>
        <p:nvSpPr>
          <p:cNvPr id="45061" name="6 Rectángulo"/>
          <p:cNvSpPr>
            <a:spLocks noChangeArrowheads="1"/>
          </p:cNvSpPr>
          <p:nvPr/>
        </p:nvSpPr>
        <p:spPr bwMode="auto">
          <a:xfrm>
            <a:off x="571500" y="142875"/>
            <a:ext cx="2119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00B050"/>
                </a:solidFill>
                <a:latin typeface="Chalet"/>
              </a:rPr>
              <a:t>FLUIDAROM 1003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714375" y="785813"/>
            <a:ext cx="79724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PESO LECHONES PRE-STARTER Y STARTER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55650" y="1928813"/>
          <a:ext cx="7776864" cy="3472227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060982"/>
                <a:gridCol w="1373988"/>
                <a:gridCol w="1602987"/>
                <a:gridCol w="1373988"/>
                <a:gridCol w="1364919"/>
              </a:tblGrid>
              <a:tr h="857243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+mj-lt"/>
                        </a:rPr>
                        <a:t>Lechones</a:t>
                      </a:r>
                    </a:p>
                    <a:p>
                      <a:r>
                        <a:rPr lang="es-ES" sz="1600" dirty="0" smtClean="0">
                          <a:latin typeface="+mj-lt"/>
                        </a:rPr>
                        <a:t>Tratamiento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AA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CMD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0-7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(g)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AA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CMD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0-14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(g)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AA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CMD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0-35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(g)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AAE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DIF. % SOBRE C-C</a:t>
                      </a:r>
                    </a:p>
                    <a:p>
                      <a:pPr algn="ctr"/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AAE3D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+mj-lt"/>
                        </a:rPr>
                        <a:t>C-C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151.7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b</a:t>
                      </a:r>
                      <a:endParaRPr lang="es-ES" sz="1600" i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238.0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b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485.5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b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63888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+mj-lt"/>
                        </a:rPr>
                        <a:t>C-F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174.8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ab</a:t>
                      </a:r>
                      <a:endParaRPr lang="es-ES" sz="1600" i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259.5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ab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536.7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a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latin typeface="+mj-lt"/>
                        </a:rPr>
                        <a:t>10.55%</a:t>
                      </a:r>
                      <a:endParaRPr lang="es-ES" sz="16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56272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+mj-lt"/>
                        </a:rPr>
                        <a:t>F-F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196.3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a</a:t>
                      </a:r>
                      <a:endParaRPr lang="es-ES" sz="1600" i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297.0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a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563.7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a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latin typeface="+mj-lt"/>
                        </a:rPr>
                        <a:t>16.10%</a:t>
                      </a:r>
                      <a:endParaRPr lang="es-ES" sz="16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5780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+mj-lt"/>
                        </a:rPr>
                        <a:t>SEM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7.98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8.72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12.24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1844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+mj-lt"/>
                        </a:rPr>
                        <a:t>P-</a:t>
                      </a:r>
                      <a:r>
                        <a:rPr lang="es-ES" sz="1600" dirty="0" err="1" smtClean="0">
                          <a:latin typeface="+mj-lt"/>
                        </a:rPr>
                        <a:t>value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i="0" dirty="0" smtClean="0">
                          <a:latin typeface="+mj-lt"/>
                        </a:rPr>
                        <a:t>&lt;0.001</a:t>
                      </a:r>
                      <a:endParaRPr lang="es-ES" sz="1600" i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&lt;0.001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0.001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7145" name="3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C1CA24-498D-4321-AA27-6C12CFCFBDDE}" type="datetime1">
              <a:rPr lang="es-E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06/10/2013</a:t>
            </a:fld>
            <a:endParaRPr lang="es-ES" smtClean="0">
              <a:solidFill>
                <a:srgbClr val="898989"/>
              </a:solidFill>
            </a:endParaRPr>
          </a:p>
        </p:txBody>
      </p:sp>
      <p:sp>
        <p:nvSpPr>
          <p:cNvPr id="47146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898989"/>
                </a:solidFill>
              </a:rPr>
              <a:t>C/Jesus Aprendiz, 19 1º A y B 28007 MADRID</a:t>
            </a:r>
          </a:p>
        </p:txBody>
      </p:sp>
      <p:sp>
        <p:nvSpPr>
          <p:cNvPr id="47147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A890D0-9211-4490-A520-8D0A3B230077}" type="slidenum">
              <a:rPr lang="es-E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ES" smtClean="0">
              <a:solidFill>
                <a:srgbClr val="898989"/>
              </a:solidFill>
            </a:endParaRPr>
          </a:p>
        </p:txBody>
      </p:sp>
      <p:sp>
        <p:nvSpPr>
          <p:cNvPr id="47148" name="7 Rectángulo"/>
          <p:cNvSpPr>
            <a:spLocks noChangeArrowheads="1"/>
          </p:cNvSpPr>
          <p:nvPr/>
        </p:nvSpPr>
        <p:spPr bwMode="auto">
          <a:xfrm>
            <a:off x="571500" y="142875"/>
            <a:ext cx="2119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00B050"/>
                </a:solidFill>
                <a:latin typeface="Chalet"/>
              </a:rPr>
              <a:t>FLUIDAROM 1003 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714375" y="785813"/>
            <a:ext cx="79724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CMD (PRE-STARTER Y STARTER)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1142976" y="1428736"/>
          <a:ext cx="7458622" cy="4808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154" name="3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556CBB-697D-4FD2-8150-13EA5C3723A9}" type="datetime1">
              <a:rPr lang="es-E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06/10/2013</a:t>
            </a:fld>
            <a:endParaRPr lang="es-ES" smtClean="0">
              <a:solidFill>
                <a:srgbClr val="898989"/>
              </a:solidFill>
            </a:endParaRPr>
          </a:p>
        </p:txBody>
      </p:sp>
      <p:sp>
        <p:nvSpPr>
          <p:cNvPr id="4915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898989"/>
                </a:solidFill>
              </a:rPr>
              <a:t>C/Jesus Aprendiz, 19 1º A y B 28007 MADRID</a:t>
            </a:r>
          </a:p>
        </p:txBody>
      </p:sp>
      <p:sp>
        <p:nvSpPr>
          <p:cNvPr id="4915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85562A-3656-4AFD-A69F-F31795CE4413}" type="slidenum">
              <a:rPr lang="es-E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s-ES" smtClean="0">
              <a:solidFill>
                <a:srgbClr val="898989"/>
              </a:solidFill>
            </a:endParaRPr>
          </a:p>
        </p:txBody>
      </p:sp>
      <p:sp>
        <p:nvSpPr>
          <p:cNvPr id="49157" name="6 Rectángulo"/>
          <p:cNvSpPr>
            <a:spLocks noChangeArrowheads="1"/>
          </p:cNvSpPr>
          <p:nvPr/>
        </p:nvSpPr>
        <p:spPr bwMode="auto">
          <a:xfrm>
            <a:off x="571500" y="142875"/>
            <a:ext cx="2119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00B050"/>
                </a:solidFill>
                <a:latin typeface="Chalet"/>
              </a:rPr>
              <a:t>FLUIDAROM 1003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714375" y="785813"/>
            <a:ext cx="79724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CMD (PRE-STARTER Y STARTER)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928688" y="1571625"/>
          <a:ext cx="7675759" cy="3538471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302229"/>
                <a:gridCol w="1339640"/>
                <a:gridCol w="1344630"/>
                <a:gridCol w="1344630"/>
                <a:gridCol w="1344630"/>
              </a:tblGrid>
              <a:tr h="857243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+mj-lt"/>
                        </a:rPr>
                        <a:t>Lechones</a:t>
                      </a:r>
                    </a:p>
                    <a:p>
                      <a:r>
                        <a:rPr lang="es-ES" sz="1600" dirty="0" smtClean="0">
                          <a:latin typeface="+mj-lt"/>
                        </a:rPr>
                        <a:t>Tratamiento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AA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GMD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0-7 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(g)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AA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GMD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0-14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(g)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AA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GMD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0-35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(g)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AAE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DIF. % SOBRE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C-C</a:t>
                      </a:r>
                    </a:p>
                    <a:p>
                      <a:pPr algn="ctr"/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AAE3D"/>
                    </a:solidFill>
                  </a:tcPr>
                </a:tc>
              </a:tr>
              <a:tr h="542845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+mj-lt"/>
                        </a:rPr>
                        <a:t>C-C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92.1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b</a:t>
                      </a:r>
                      <a:endParaRPr lang="es-ES" sz="1600" i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174.4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b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365.7</a:t>
                      </a:r>
                    </a:p>
                    <a:p>
                      <a:pPr algn="ctr"/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35229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+mj-lt"/>
                        </a:rPr>
                        <a:t>C-F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128.1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a</a:t>
                      </a:r>
                      <a:endParaRPr lang="es-ES" sz="1600" i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199.8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ab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391.2</a:t>
                      </a:r>
                    </a:p>
                    <a:p>
                      <a:pPr algn="ctr"/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latin typeface="+mj-lt"/>
                        </a:rPr>
                        <a:t>6.97%</a:t>
                      </a:r>
                      <a:endParaRPr lang="es-ES" sz="16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99051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+mj-lt"/>
                        </a:rPr>
                        <a:t>F-F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140.9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a</a:t>
                      </a:r>
                      <a:endParaRPr lang="es-ES" sz="1600" i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217.5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a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396.6</a:t>
                      </a:r>
                    </a:p>
                    <a:p>
                      <a:pPr algn="ctr"/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latin typeface="+mj-lt"/>
                        </a:rPr>
                        <a:t>8.45%</a:t>
                      </a:r>
                      <a:endParaRPr lang="es-ES" sz="16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+mj-lt"/>
                        </a:rPr>
                        <a:t>SEM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10.52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8.04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11.44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9100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+mj-lt"/>
                        </a:rPr>
                        <a:t>P-</a:t>
                      </a:r>
                      <a:r>
                        <a:rPr lang="es-ES" sz="1600" dirty="0" err="1" smtClean="0">
                          <a:latin typeface="+mj-lt"/>
                        </a:rPr>
                        <a:t>value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0.003</a:t>
                      </a:r>
                      <a:endParaRPr lang="es-ES" sz="1600" i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0.002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0.103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41" name="3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E76E7E-AEF7-4F9A-AA0E-86FBBF876919}" type="datetime1">
              <a:rPr lang="es-E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06/10/2013</a:t>
            </a:fld>
            <a:endParaRPr lang="es-ES" smtClean="0">
              <a:solidFill>
                <a:srgbClr val="898989"/>
              </a:solidFill>
            </a:endParaRPr>
          </a:p>
        </p:txBody>
      </p:sp>
      <p:sp>
        <p:nvSpPr>
          <p:cNvPr id="51242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898989"/>
                </a:solidFill>
              </a:rPr>
              <a:t>C/Jesus Aprendiz, 19 1º A y B 28007 MADRID</a:t>
            </a:r>
          </a:p>
        </p:txBody>
      </p:sp>
      <p:sp>
        <p:nvSpPr>
          <p:cNvPr id="51243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2D0999-45B8-424F-AA47-20DDBABCA996}" type="slidenum">
              <a:rPr lang="es-E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s-ES" smtClean="0">
              <a:solidFill>
                <a:srgbClr val="898989"/>
              </a:solidFill>
            </a:endParaRPr>
          </a:p>
        </p:txBody>
      </p:sp>
      <p:sp>
        <p:nvSpPr>
          <p:cNvPr id="51244" name="7 Rectángulo"/>
          <p:cNvSpPr>
            <a:spLocks noChangeArrowheads="1"/>
          </p:cNvSpPr>
          <p:nvPr/>
        </p:nvSpPr>
        <p:spPr bwMode="auto">
          <a:xfrm>
            <a:off x="571500" y="142875"/>
            <a:ext cx="2119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00B050"/>
                </a:solidFill>
                <a:latin typeface="Chalet"/>
              </a:rPr>
              <a:t>FLUIDAROM 1003 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714375" y="785813"/>
            <a:ext cx="79724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GMD (PRE-STARTER Y STARTER)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IMPRINTING (IMPRONTA)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3082652"/>
            <a:ext cx="8043862" cy="2866628"/>
          </a:xfrm>
        </p:spPr>
        <p:txBody>
          <a:bodyPr/>
          <a:lstStyle/>
          <a:p>
            <a:r>
              <a:rPr lang="es-ES" sz="2000" dirty="0" smtClean="0">
                <a:latin typeface="+mj-lt"/>
              </a:rPr>
              <a:t>La impronta es un aprendizaje biológico irreversible por el que los animales jóvenes se identifican con los mayores y aprenden de ellos mediante la imitación y la observación.</a:t>
            </a:r>
          </a:p>
          <a:p>
            <a:r>
              <a:rPr lang="es-ES" sz="2000" dirty="0" smtClean="0">
                <a:latin typeface="+mj-lt"/>
              </a:rPr>
              <a:t>El zoólogo austriaco Konrad </a:t>
            </a:r>
            <a:r>
              <a:rPr lang="es-ES" sz="2000" dirty="0" err="1" smtClean="0">
                <a:latin typeface="+mj-lt"/>
              </a:rPr>
              <a:t>Lorenz</a:t>
            </a:r>
            <a:r>
              <a:rPr lang="es-ES" sz="2000" dirty="0" smtClean="0">
                <a:latin typeface="+mj-lt"/>
              </a:rPr>
              <a:t> (1903-1989) padre de la terminología “</a:t>
            </a:r>
            <a:r>
              <a:rPr lang="es-ES" sz="2000" dirty="0" err="1" smtClean="0">
                <a:latin typeface="+mj-lt"/>
              </a:rPr>
              <a:t>Imprinting</a:t>
            </a:r>
            <a:r>
              <a:rPr lang="es-ES" sz="2000" dirty="0" smtClean="0">
                <a:latin typeface="+mj-lt"/>
              </a:rPr>
              <a:t>” lo describe como un aprendizaje temprano que se produce en el momento de nacer, cuando el animal se identifica por los sentidos con los que le rodean y se fijan en ellos para aprender.</a:t>
            </a:r>
            <a:endParaRPr lang="es-ES" sz="2000" dirty="0">
              <a:latin typeface="+mj-lt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rgbClr val="898989"/>
                </a:solidFill>
              </a:rPr>
              <a:t>C/</a:t>
            </a:r>
            <a:r>
              <a:rPr lang="es-ES" dirty="0" err="1" smtClean="0">
                <a:solidFill>
                  <a:srgbClr val="898989"/>
                </a:solidFill>
              </a:rPr>
              <a:t>Jesus</a:t>
            </a:r>
            <a:r>
              <a:rPr lang="es-ES" dirty="0" smtClean="0">
                <a:solidFill>
                  <a:srgbClr val="898989"/>
                </a:solidFill>
              </a:rPr>
              <a:t> Aprendiz, 19 1º A y B 28007 MADRID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quarter" idx="10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68DBEE-FE98-4339-A827-757644D3855E}" type="datetime1">
              <a:rPr lang="es-E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06/10/2013</a:t>
            </a:fld>
            <a:endParaRPr lang="es-ES" dirty="0" smtClean="0">
              <a:solidFill>
                <a:srgbClr val="898989"/>
              </a:solidFill>
            </a:endParaRPr>
          </a:p>
        </p:txBody>
      </p:sp>
      <p:pic>
        <p:nvPicPr>
          <p:cNvPr id="116740" name="Picture 4" descr="https://encrypted-tbn1.gstatic.com/images?q=tbn:ANd9GcTrFJIKyJfe6VtuQ_xlj13oqopJcpOHvDloYvy82PSN1qRSVM2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268760"/>
            <a:ext cx="1656184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6 Gráfico"/>
          <p:cNvGraphicFramePr/>
          <p:nvPr/>
        </p:nvGraphicFramePr>
        <p:xfrm>
          <a:off x="1000100" y="1071546"/>
          <a:ext cx="7560840" cy="5024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250" name="3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883910-5F9C-4804-B370-DFF5DEE79323}" type="datetime1">
              <a:rPr lang="es-E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06/10/2013</a:t>
            </a:fld>
            <a:endParaRPr lang="es-ES" smtClean="0">
              <a:solidFill>
                <a:srgbClr val="898989"/>
              </a:solidFill>
            </a:endParaRPr>
          </a:p>
        </p:txBody>
      </p:sp>
      <p:sp>
        <p:nvSpPr>
          <p:cNvPr id="53251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898989"/>
                </a:solidFill>
              </a:rPr>
              <a:t>C/Jesus Aprendiz, 19 1º A y B 28007 MADRID</a:t>
            </a:r>
          </a:p>
        </p:txBody>
      </p:sp>
      <p:sp>
        <p:nvSpPr>
          <p:cNvPr id="53252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7CE741-E1EC-4A89-949E-F2C1D626CCC4}" type="slidenum">
              <a:rPr lang="es-E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s-ES" smtClean="0">
              <a:solidFill>
                <a:srgbClr val="898989"/>
              </a:solidFill>
            </a:endParaRPr>
          </a:p>
        </p:txBody>
      </p:sp>
      <p:sp>
        <p:nvSpPr>
          <p:cNvPr id="53253" name="6 Rectángulo"/>
          <p:cNvSpPr>
            <a:spLocks noChangeArrowheads="1"/>
          </p:cNvSpPr>
          <p:nvPr/>
        </p:nvSpPr>
        <p:spPr bwMode="auto">
          <a:xfrm>
            <a:off x="571500" y="142875"/>
            <a:ext cx="2119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00B050"/>
                </a:solidFill>
                <a:latin typeface="Chalet"/>
              </a:rPr>
              <a:t>FLUIDAROM 1003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714375" y="785813"/>
            <a:ext cx="79724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GMD (PRE-STARTER Y STARTER)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Título"/>
          <p:cNvSpPr>
            <a:spLocks noGrp="1"/>
          </p:cNvSpPr>
          <p:nvPr>
            <p:ph type="title" idx="4294967295"/>
          </p:nvPr>
        </p:nvSpPr>
        <p:spPr>
          <a:xfrm>
            <a:off x="879475" y="274638"/>
            <a:ext cx="8229600" cy="1143000"/>
          </a:xfrm>
        </p:spPr>
        <p:txBody>
          <a:bodyPr/>
          <a:lstStyle/>
          <a:p>
            <a:r>
              <a:rPr lang="es-ES" smtClean="0"/>
              <a:t>CMD PRIMERA SEMANA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928688" y="1571625"/>
          <a:ext cx="7172325" cy="3328671"/>
        </p:xfrm>
        <a:graphic>
          <a:graphicData uri="http://schemas.openxmlformats.org/drawingml/2006/table">
            <a:tbl>
              <a:tblPr/>
              <a:tblGrid>
                <a:gridCol w="3311525"/>
                <a:gridCol w="1925637"/>
                <a:gridCol w="1935163"/>
              </a:tblGrid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Lechones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Tratamiento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AE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CMD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0-7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AE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DIF. % SOBRE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C-C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AE3D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C-C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151.7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es-ES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C-F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174.8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ab</a:t>
                      </a:r>
                      <a:endParaRPr kumimoji="0" lang="es-ES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15.23%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F-F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196.3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s-ES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29.40%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SEM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P-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value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&lt;0.001</a:t>
                      </a:r>
                      <a:endParaRPr kumimoji="0" lang="es-E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75805" name="4 Marcador de pie de página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200">
                <a:solidFill>
                  <a:srgbClr val="898989"/>
                </a:solidFill>
                <a:latin typeface="Calibri" pitchFamily="34" charset="0"/>
              </a:rPr>
              <a:t>C/Jesus Aprendiz, 19 1º A y B 28007 MADRID</a:t>
            </a:r>
          </a:p>
        </p:txBody>
      </p:sp>
      <p:sp>
        <p:nvSpPr>
          <p:cNvPr id="75806" name="3 Marcador de fecha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5A1FA6EB-54D9-4AD1-BD4E-F7C21285DA76}" type="datetime1">
              <a:rPr lang="es-ES" sz="1200">
                <a:solidFill>
                  <a:srgbClr val="898989"/>
                </a:solidFill>
                <a:latin typeface="Calibri" pitchFamily="34" charset="0"/>
              </a:rPr>
              <a:pPr/>
              <a:t>06/10/2013</a:t>
            </a:fld>
            <a:endParaRPr lang="es-E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1 Título"/>
          <p:cNvSpPr>
            <a:spLocks noGrp="1"/>
          </p:cNvSpPr>
          <p:nvPr>
            <p:ph type="title"/>
          </p:nvPr>
        </p:nvSpPr>
        <p:spPr>
          <a:xfrm>
            <a:off x="879475" y="274638"/>
            <a:ext cx="8229600" cy="1143000"/>
          </a:xfrm>
        </p:spPr>
        <p:txBody>
          <a:bodyPr/>
          <a:lstStyle/>
          <a:p>
            <a:r>
              <a:rPr lang="es-ES" smtClean="0"/>
              <a:t>GMD PRIMERA SEMANA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928688" y="1571625"/>
          <a:ext cx="7171705" cy="3328914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311122"/>
                <a:gridCol w="1926703"/>
                <a:gridCol w="1933880"/>
              </a:tblGrid>
              <a:tr h="857243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+mj-lt"/>
                        </a:rPr>
                        <a:t>Lechones</a:t>
                      </a:r>
                    </a:p>
                    <a:p>
                      <a:r>
                        <a:rPr lang="es-ES" sz="1600" dirty="0" smtClean="0">
                          <a:latin typeface="+mj-lt"/>
                        </a:rPr>
                        <a:t>Tratamiento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AAE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GMD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0-7 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(g)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AAE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DIF. % SOBRE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C-C</a:t>
                      </a:r>
                    </a:p>
                    <a:p>
                      <a:pPr algn="ctr"/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AAE3D"/>
                    </a:solidFill>
                  </a:tcPr>
                </a:tc>
              </a:tr>
              <a:tr h="542845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+mj-lt"/>
                        </a:rPr>
                        <a:t>C-C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92.1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b</a:t>
                      </a:r>
                      <a:endParaRPr lang="es-ES" sz="1600" i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35229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+mj-lt"/>
                        </a:rPr>
                        <a:t>C-F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128.1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a</a:t>
                      </a:r>
                      <a:endParaRPr lang="es-ES" sz="1600" i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latin typeface="+mj-lt"/>
                        </a:rPr>
                        <a:t>39.08%</a:t>
                      </a:r>
                      <a:endParaRPr lang="es-ES" sz="16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99051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+mj-lt"/>
                        </a:rPr>
                        <a:t>F-F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140.9</a:t>
                      </a:r>
                    </a:p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a</a:t>
                      </a:r>
                      <a:endParaRPr lang="es-ES" sz="1600" i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latin typeface="+mj-lt"/>
                        </a:rPr>
                        <a:t>52.98%</a:t>
                      </a:r>
                      <a:endParaRPr lang="es-ES" sz="16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+mj-lt"/>
                        </a:rPr>
                        <a:t>SEM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10.52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9100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+mj-lt"/>
                        </a:rPr>
                        <a:t>P-</a:t>
                      </a:r>
                      <a:r>
                        <a:rPr lang="es-ES" sz="1600" dirty="0" err="1" smtClean="0">
                          <a:latin typeface="+mj-lt"/>
                        </a:rPr>
                        <a:t>value</a:t>
                      </a:r>
                      <a:endParaRPr lang="es-ES" sz="1600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+mj-lt"/>
                        </a:rPr>
                        <a:t>0.003</a:t>
                      </a:r>
                      <a:endParaRPr lang="es-ES" sz="1600" i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5324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898989"/>
                </a:solidFill>
              </a:rPr>
              <a:t>C/Jesus Aprendiz, 19 1º A y B 28007 MADRID</a:t>
            </a:r>
          </a:p>
        </p:txBody>
      </p:sp>
      <p:sp>
        <p:nvSpPr>
          <p:cNvPr id="55325" name="3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94ED47-8E1D-440C-B4A6-F5AE205F4FF2}" type="datetime1">
              <a:rPr lang="es-E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06/10/2013</a:t>
            </a:fld>
            <a:endParaRPr lang="es-E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765175"/>
            <a:ext cx="6553200" cy="561975"/>
          </a:xfrm>
        </p:spPr>
        <p:txBody>
          <a:bodyPr/>
          <a:lstStyle/>
          <a:p>
            <a:r>
              <a:rPr lang="es-ES" smtClean="0">
                <a:cs typeface="Arial" charset="0"/>
              </a:rPr>
              <a:t>El destete: momento critico para el rendimiento futuro</a:t>
            </a:r>
          </a:p>
        </p:txBody>
      </p:sp>
      <p:graphicFrame>
        <p:nvGraphicFramePr>
          <p:cNvPr id="57346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519113" y="1268413"/>
          <a:ext cx="7915275" cy="4522787"/>
        </p:xfrm>
        <a:graphic>
          <a:graphicData uri="http://schemas.openxmlformats.org/presentationml/2006/ole">
            <p:oleObj spid="_x0000_s57346" r:id="rId4" imgW="7919390" imgH="4523624" progId="Excel.Sheet.8">
              <p:embed/>
            </p:oleObj>
          </a:graphicData>
        </a:graphic>
      </p:graphicFrame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681038" y="5872163"/>
            <a:ext cx="158750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GB" sz="1400" dirty="0" err="1">
                <a:latin typeface="+mj-lt"/>
              </a:rPr>
              <a:t>Tokach</a:t>
            </a:r>
            <a:r>
              <a:rPr lang="en-GB" sz="1400" dirty="0">
                <a:latin typeface="+mj-lt"/>
              </a:rPr>
              <a:t> et al 1992</a:t>
            </a:r>
            <a:endParaRPr lang="es-ES" sz="1400" dirty="0"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235825" y="1628775"/>
            <a:ext cx="1152525" cy="923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dirty="0"/>
              <a:t>CC=92.1</a:t>
            </a:r>
          </a:p>
          <a:p>
            <a:pPr>
              <a:defRPr/>
            </a:pPr>
            <a:r>
              <a:rPr lang="es-ES" dirty="0"/>
              <a:t>CF=128.1</a:t>
            </a:r>
          </a:p>
          <a:p>
            <a:pPr>
              <a:defRPr/>
            </a:pPr>
            <a:r>
              <a:rPr lang="es-ES" dirty="0"/>
              <a:t>FF=140.9</a:t>
            </a:r>
          </a:p>
        </p:txBody>
      </p:sp>
      <p:sp>
        <p:nvSpPr>
          <p:cNvPr id="57350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898989"/>
                </a:solidFill>
              </a:rPr>
              <a:t>C/Jesus Aprendiz, 19 1º A y B 28007 MADRID</a:t>
            </a:r>
          </a:p>
        </p:txBody>
      </p:sp>
      <p:sp>
        <p:nvSpPr>
          <p:cNvPr id="57351" name="3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98A5C8-A2F2-4ACC-B811-8D41A4B959F8}" type="datetime1">
              <a:rPr lang="es-E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06/10/2013</a:t>
            </a:fld>
            <a:endParaRPr lang="es-ES" smtClean="0">
              <a:solidFill>
                <a:srgbClr val="898989"/>
              </a:solidFill>
            </a:endParaRPr>
          </a:p>
        </p:txBody>
      </p:sp>
      <p:sp>
        <p:nvSpPr>
          <p:cNvPr id="57352" name="8 Rectángulo"/>
          <p:cNvSpPr>
            <a:spLocks noChangeArrowheads="1"/>
          </p:cNvSpPr>
          <p:nvPr/>
        </p:nvSpPr>
        <p:spPr bwMode="auto">
          <a:xfrm>
            <a:off x="571500" y="142875"/>
            <a:ext cx="2119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00B050"/>
                </a:solidFill>
                <a:latin typeface="Chalet"/>
              </a:rPr>
              <a:t>FLUIDAROM 1003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56" name="3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516F89-BFF0-4CEB-B0FF-D5C51D1926DF}" type="datetime1">
              <a:rPr lang="es-E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06/10/2013</a:t>
            </a:fld>
            <a:endParaRPr lang="es-ES" smtClean="0">
              <a:solidFill>
                <a:srgbClr val="898989"/>
              </a:solidFill>
            </a:endParaRPr>
          </a:p>
        </p:txBody>
      </p:sp>
      <p:sp>
        <p:nvSpPr>
          <p:cNvPr id="43057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898989"/>
                </a:solidFill>
              </a:rPr>
              <a:t>C/Jesus Aprendiz, 19 1º A y B 28007 MADRID</a:t>
            </a:r>
          </a:p>
        </p:txBody>
      </p:sp>
      <p:sp>
        <p:nvSpPr>
          <p:cNvPr id="43058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EC2FA6-0088-406F-968F-E692ACA7A45F}" type="slidenum">
              <a:rPr lang="es-E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s-ES" smtClean="0">
              <a:solidFill>
                <a:srgbClr val="898989"/>
              </a:solidFill>
            </a:endParaRPr>
          </a:p>
        </p:txBody>
      </p:sp>
      <p:sp>
        <p:nvSpPr>
          <p:cNvPr id="43059" name="7 Rectángulo"/>
          <p:cNvSpPr>
            <a:spLocks noChangeArrowheads="1"/>
          </p:cNvSpPr>
          <p:nvPr/>
        </p:nvSpPr>
        <p:spPr bwMode="auto">
          <a:xfrm>
            <a:off x="571500" y="142875"/>
            <a:ext cx="2119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00B050"/>
                </a:solidFill>
                <a:latin typeface="Chalet"/>
              </a:rPr>
              <a:t>FLUIDAROM 1003 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 bwMode="auto">
          <a:xfrm>
            <a:off x="714375" y="785813"/>
            <a:ext cx="79724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CONCLUSION</a:t>
            </a:r>
            <a:endParaRPr lang="es-ES" sz="2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27584" y="1659572"/>
            <a:ext cx="7776864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/>
              <a:t>.La inclusión de </a:t>
            </a:r>
            <a:r>
              <a:rPr lang="es-ES" sz="2400" b="1" dirty="0" err="1" smtClean="0"/>
              <a:t>Fluidarom</a:t>
            </a:r>
            <a:r>
              <a:rPr lang="es-ES" sz="2400" b="1" dirty="0" smtClean="0"/>
              <a:t> 1003 en las dietas para cerdas en gestación y la lactancia mejora la ganancia de peso y consumo de alimento de los lechones destetados durante la fase de pre-arranque y </a:t>
            </a:r>
            <a:r>
              <a:rPr lang="es-ES" sz="2400" b="1" smtClean="0"/>
              <a:t>starter</a:t>
            </a:r>
            <a:r>
              <a:rPr lang="es-ES" sz="2400" b="1" dirty="0" smtClean="0"/>
              <a:t>. </a:t>
            </a:r>
          </a:p>
          <a:p>
            <a:pPr algn="just"/>
            <a:r>
              <a:rPr lang="es-ES" sz="2400" b="1" dirty="0" smtClean="0"/>
              <a:t>.La inclusión de </a:t>
            </a:r>
            <a:r>
              <a:rPr lang="es-ES" sz="2400" b="1" dirty="0" err="1" smtClean="0"/>
              <a:t>Fluidarom</a:t>
            </a:r>
            <a:r>
              <a:rPr lang="es-ES" sz="2400" b="1" dirty="0" smtClean="0"/>
              <a:t> 1003 en dietas de destete (pre-arranque y arranque) tienen también una contribución positiva a la mejora de la ingesta de alimento y ganancia de peso.</a:t>
            </a:r>
          </a:p>
          <a:p>
            <a:endParaRPr lang="es-E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88975"/>
            <a:ext cx="9144000" cy="1444625"/>
          </a:xfrm>
        </p:spPr>
        <p:txBody>
          <a:bodyPr/>
          <a:lstStyle/>
          <a:p>
            <a:pPr algn="ctr" eaLnBrk="1" hangingPunct="1"/>
            <a:r>
              <a:rPr lang="en-US" sz="4400" smtClean="0">
                <a:latin typeface="Verdana" pitchFamily="34" charset="0"/>
              </a:rPr>
              <a:t>GRACIAS POR VUESTRA ATENCIÓN!</a:t>
            </a:r>
            <a:endParaRPr lang="es-ES" sz="4400" smtClean="0">
              <a:latin typeface="Verdana" pitchFamily="34" charset="0"/>
            </a:endParaRP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011738"/>
            <a:ext cx="9144000" cy="72072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s-ES" sz="2000" smtClean="0"/>
              <a:t>Luis Mesas Mora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s-ES" sz="2000" smtClean="0"/>
              <a:t>Product manager saborizantes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s-ES" sz="2000" smtClean="0"/>
              <a:t>Norel S.A.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s-ES" sz="2000" smtClean="0"/>
              <a:t>lmesas@norel.es</a:t>
            </a:r>
          </a:p>
        </p:txBody>
      </p:sp>
      <p:pic>
        <p:nvPicPr>
          <p:cNvPr id="61443" name="Picture 13" descr="Baby-Pigs-C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2173288"/>
            <a:ext cx="40386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8 Rectángulo"/>
          <p:cNvSpPr>
            <a:spLocks noChangeArrowheads="1"/>
          </p:cNvSpPr>
          <p:nvPr/>
        </p:nvSpPr>
        <p:spPr bwMode="auto">
          <a:xfrm>
            <a:off x="571500" y="142875"/>
            <a:ext cx="2119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00B050"/>
                </a:solidFill>
                <a:latin typeface="Chalet"/>
              </a:rPr>
              <a:t>FLUIDAROM 1003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0872" y="1556792"/>
            <a:ext cx="8229600" cy="792088"/>
          </a:xfrm>
        </p:spPr>
        <p:txBody>
          <a:bodyPr/>
          <a:lstStyle/>
          <a:p>
            <a:r>
              <a:rPr lang="es-ES" dirty="0" err="1" smtClean="0"/>
              <a:t>Mennella</a:t>
            </a:r>
            <a:r>
              <a:rPr lang="es-ES" dirty="0" smtClean="0"/>
              <a:t> et al 1995; El-</a:t>
            </a:r>
            <a:r>
              <a:rPr lang="es-ES" dirty="0" err="1" smtClean="0"/>
              <a:t>Haddad</a:t>
            </a:r>
            <a:r>
              <a:rPr lang="es-ES" dirty="0" smtClean="0"/>
              <a:t> et al 2005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755576" y="2505670"/>
            <a:ext cx="1440160" cy="92333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SABOR EN EL ALIMENTO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635896" y="2638653"/>
            <a:ext cx="1584176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LÍQUIDO AMNIÓTICO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732240" y="2708920"/>
            <a:ext cx="1008112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FETO</a:t>
            </a:r>
            <a:endParaRPr lang="es-ES" b="1" dirty="0"/>
          </a:p>
        </p:txBody>
      </p:sp>
      <p:sp>
        <p:nvSpPr>
          <p:cNvPr id="8" name="7 Flecha derecha"/>
          <p:cNvSpPr/>
          <p:nvPr/>
        </p:nvSpPr>
        <p:spPr>
          <a:xfrm>
            <a:off x="5364088" y="2780928"/>
            <a:ext cx="1152128" cy="288032"/>
          </a:xfrm>
          <a:prstGeom prst="rightArrow">
            <a:avLst/>
          </a:prstGeom>
          <a:solidFill>
            <a:srgbClr val="0AAE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755576" y="3913892"/>
            <a:ext cx="6821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err="1" smtClean="0"/>
              <a:t>Schaal</a:t>
            </a:r>
            <a:r>
              <a:rPr lang="es-ES" sz="2800" b="1" dirty="0" smtClean="0"/>
              <a:t> et al. (1995).</a:t>
            </a:r>
            <a:r>
              <a:rPr lang="es-ES" sz="2800" b="1" dirty="0" err="1" smtClean="0"/>
              <a:t>Schaal</a:t>
            </a:r>
            <a:r>
              <a:rPr lang="es-ES" sz="2800" b="1" dirty="0" smtClean="0"/>
              <a:t> et al. (2000) </a:t>
            </a:r>
            <a:endParaRPr lang="es-ES" sz="2800" b="1" dirty="0"/>
          </a:p>
        </p:txBody>
      </p:sp>
      <p:sp>
        <p:nvSpPr>
          <p:cNvPr id="10" name="9 Flecha derecha"/>
          <p:cNvSpPr/>
          <p:nvPr/>
        </p:nvSpPr>
        <p:spPr>
          <a:xfrm>
            <a:off x="2411760" y="2852936"/>
            <a:ext cx="1152128" cy="288032"/>
          </a:xfrm>
          <a:prstGeom prst="rightArrow">
            <a:avLst/>
          </a:prstGeom>
          <a:solidFill>
            <a:srgbClr val="0AAE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827584" y="4881934"/>
            <a:ext cx="1440160" cy="92333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SABOR EN EL ALIMENTO</a:t>
            </a:r>
            <a:endParaRPr lang="es-ES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635896" y="5014917"/>
            <a:ext cx="1584176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SANGRE FETAL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732240" y="4869160"/>
            <a:ext cx="1800200" cy="92333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CAPILARES NASALES DEL FETO</a:t>
            </a:r>
          </a:p>
        </p:txBody>
      </p:sp>
      <p:sp>
        <p:nvSpPr>
          <p:cNvPr id="18" name="17 Flecha derecha"/>
          <p:cNvSpPr/>
          <p:nvPr/>
        </p:nvSpPr>
        <p:spPr>
          <a:xfrm>
            <a:off x="2411760" y="5229200"/>
            <a:ext cx="1152128" cy="288032"/>
          </a:xfrm>
          <a:prstGeom prst="rightArrow">
            <a:avLst/>
          </a:prstGeom>
          <a:solidFill>
            <a:srgbClr val="0AAE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derecha"/>
          <p:cNvSpPr/>
          <p:nvPr/>
        </p:nvSpPr>
        <p:spPr>
          <a:xfrm>
            <a:off x="5364088" y="5157192"/>
            <a:ext cx="1152128" cy="288032"/>
          </a:xfrm>
          <a:prstGeom prst="rightArrow">
            <a:avLst/>
          </a:prstGeom>
          <a:solidFill>
            <a:srgbClr val="0AAE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rgbClr val="898989"/>
                </a:solidFill>
              </a:rPr>
              <a:t>C/</a:t>
            </a:r>
            <a:r>
              <a:rPr lang="es-ES" dirty="0" err="1" smtClean="0">
                <a:solidFill>
                  <a:srgbClr val="898989"/>
                </a:solidFill>
              </a:rPr>
              <a:t>Jesus</a:t>
            </a:r>
            <a:r>
              <a:rPr lang="es-ES" dirty="0" smtClean="0">
                <a:solidFill>
                  <a:srgbClr val="898989"/>
                </a:solidFill>
              </a:rPr>
              <a:t> Aprendiz, 19 1º A y B 28007 MADRID</a:t>
            </a:r>
          </a:p>
        </p:txBody>
      </p:sp>
      <p:sp>
        <p:nvSpPr>
          <p:cNvPr id="16" name="3 Marcador de fecha"/>
          <p:cNvSpPr>
            <a:spLocks noGrp="1"/>
          </p:cNvSpPr>
          <p:nvPr>
            <p:ph type="dt" sz="quarter" idx="10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75E1D3-D25D-4F45-8293-D7C5DF44732E}" type="datetime1">
              <a:rPr lang="es-E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06/10/2013</a:t>
            </a:fld>
            <a:endParaRPr lang="es-ES" dirty="0" smtClean="0">
              <a:solidFill>
                <a:srgbClr val="898989"/>
              </a:solidFill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 bwMode="auto">
          <a:xfrm>
            <a:off x="611560" y="63467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IMPRINTING (IMPRONTA)</a:t>
            </a:r>
          </a:p>
        </p:txBody>
      </p:sp>
      <p:sp>
        <p:nvSpPr>
          <p:cNvPr id="20" name="8 Rectángulo"/>
          <p:cNvSpPr>
            <a:spLocks noChangeArrowheads="1"/>
          </p:cNvSpPr>
          <p:nvPr/>
        </p:nvSpPr>
        <p:spPr bwMode="auto">
          <a:xfrm>
            <a:off x="571500" y="142875"/>
            <a:ext cx="2119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  <a:latin typeface="Chalet"/>
              </a:rPr>
              <a:t>FLUIDAROM 1003 </a:t>
            </a:r>
          </a:p>
        </p:txBody>
      </p:sp>
      <p:pic>
        <p:nvPicPr>
          <p:cNvPr id="21" name="Picture 5" descr="young piglets on the te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764705"/>
            <a:ext cx="1512168" cy="936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0872" y="1772816"/>
            <a:ext cx="8229600" cy="792088"/>
          </a:xfrm>
        </p:spPr>
        <p:txBody>
          <a:bodyPr/>
          <a:lstStyle/>
          <a:p>
            <a:pPr algn="just"/>
            <a:r>
              <a:rPr lang="es-ES" dirty="0" smtClean="0"/>
              <a:t>Efecto preferencial de un aroma en la exposición prenatal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427984" y="2636912"/>
            <a:ext cx="1584176" cy="92333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Mayor Aceptación de la comida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899592" y="2915652"/>
            <a:ext cx="2088232" cy="646331"/>
          </a:xfrm>
          <a:prstGeom prst="rect">
            <a:avLst/>
          </a:prstGeom>
          <a:noFill/>
          <a:ln>
            <a:solidFill>
              <a:srgbClr val="F18C27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Bilko</a:t>
            </a:r>
            <a:r>
              <a:rPr lang="es-ES" b="1" dirty="0" smtClean="0"/>
              <a:t> et al. 1994</a:t>
            </a:r>
          </a:p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0" name="9 Flecha derecha"/>
          <p:cNvSpPr/>
          <p:nvPr/>
        </p:nvSpPr>
        <p:spPr>
          <a:xfrm>
            <a:off x="3203848" y="2924944"/>
            <a:ext cx="1152128" cy="288032"/>
          </a:xfrm>
          <a:prstGeom prst="rightArrow">
            <a:avLst/>
          </a:prstGeom>
          <a:solidFill>
            <a:srgbClr val="0AAE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derecha"/>
          <p:cNvSpPr/>
          <p:nvPr/>
        </p:nvSpPr>
        <p:spPr>
          <a:xfrm>
            <a:off x="3203848" y="4437112"/>
            <a:ext cx="1152128" cy="288032"/>
          </a:xfrm>
          <a:prstGeom prst="rightArrow">
            <a:avLst/>
          </a:prstGeom>
          <a:solidFill>
            <a:srgbClr val="0AAE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rgbClr val="898989"/>
                </a:solidFill>
              </a:rPr>
              <a:t>C/</a:t>
            </a:r>
            <a:r>
              <a:rPr lang="es-ES" dirty="0" err="1" smtClean="0">
                <a:solidFill>
                  <a:srgbClr val="898989"/>
                </a:solidFill>
              </a:rPr>
              <a:t>Jesus</a:t>
            </a:r>
            <a:r>
              <a:rPr lang="es-ES" dirty="0" smtClean="0">
                <a:solidFill>
                  <a:srgbClr val="898989"/>
                </a:solidFill>
              </a:rPr>
              <a:t> Aprendiz, 19 1º A y B 28007 MADRID</a:t>
            </a:r>
          </a:p>
        </p:txBody>
      </p:sp>
      <p:sp>
        <p:nvSpPr>
          <p:cNvPr id="16" name="3 Marcador de fecha"/>
          <p:cNvSpPr>
            <a:spLocks noGrp="1"/>
          </p:cNvSpPr>
          <p:nvPr>
            <p:ph type="dt" sz="quarter" idx="10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75E1D3-D25D-4F45-8293-D7C5DF44732E}" type="datetime1">
              <a:rPr lang="es-E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06/10/2013</a:t>
            </a:fld>
            <a:endParaRPr lang="es-ES" dirty="0" smtClean="0">
              <a:solidFill>
                <a:srgbClr val="898989"/>
              </a:solidFill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 bwMode="auto">
          <a:xfrm>
            <a:off x="611560" y="63467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IMPRINTING (IMPRONTA)</a:t>
            </a:r>
          </a:p>
        </p:txBody>
      </p:sp>
      <p:sp>
        <p:nvSpPr>
          <p:cNvPr id="20" name="8 Rectángulo"/>
          <p:cNvSpPr>
            <a:spLocks noChangeArrowheads="1"/>
          </p:cNvSpPr>
          <p:nvPr/>
        </p:nvSpPr>
        <p:spPr bwMode="auto">
          <a:xfrm>
            <a:off x="571500" y="142875"/>
            <a:ext cx="2119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  <a:latin typeface="Chalet"/>
              </a:rPr>
              <a:t>FLUIDAROM 1003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7380312" y="2710661"/>
            <a:ext cx="1440160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Destete de conejos</a:t>
            </a:r>
            <a:endParaRPr lang="es-ES" b="1" dirty="0"/>
          </a:p>
        </p:txBody>
      </p:sp>
      <p:sp>
        <p:nvSpPr>
          <p:cNvPr id="19" name="18 Flecha derecha"/>
          <p:cNvSpPr/>
          <p:nvPr/>
        </p:nvSpPr>
        <p:spPr>
          <a:xfrm>
            <a:off x="6156176" y="2924944"/>
            <a:ext cx="1152128" cy="288032"/>
          </a:xfrm>
          <a:prstGeom prst="rightArrow">
            <a:avLst/>
          </a:prstGeom>
          <a:solidFill>
            <a:srgbClr val="0AAE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CuadroTexto"/>
          <p:cNvSpPr txBox="1"/>
          <p:nvPr/>
        </p:nvSpPr>
        <p:spPr>
          <a:xfrm>
            <a:off x="899592" y="4222829"/>
            <a:ext cx="2088232" cy="646331"/>
          </a:xfrm>
          <a:prstGeom prst="rect">
            <a:avLst/>
          </a:prstGeom>
          <a:noFill/>
          <a:ln>
            <a:solidFill>
              <a:srgbClr val="F18C27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Simitzis</a:t>
            </a:r>
            <a:r>
              <a:rPr lang="es-ES" b="1" dirty="0" smtClean="0"/>
              <a:t> et al. 2008</a:t>
            </a:r>
            <a:endParaRPr lang="es-ES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4427984" y="4089846"/>
            <a:ext cx="1584176" cy="92333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Mayor Aceptación de la comida</a:t>
            </a:r>
            <a:endParaRPr lang="es-ES" b="1" dirty="0"/>
          </a:p>
        </p:txBody>
      </p:sp>
      <p:sp>
        <p:nvSpPr>
          <p:cNvPr id="30" name="29 Flecha derecha"/>
          <p:cNvSpPr/>
          <p:nvPr/>
        </p:nvSpPr>
        <p:spPr>
          <a:xfrm>
            <a:off x="6156176" y="4437112"/>
            <a:ext cx="1152128" cy="288032"/>
          </a:xfrm>
          <a:prstGeom prst="rightArrow">
            <a:avLst/>
          </a:prstGeom>
          <a:solidFill>
            <a:srgbClr val="0AAE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7380312" y="4221088"/>
            <a:ext cx="1440160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Destete de ovejas</a:t>
            </a:r>
            <a:endParaRPr lang="es-ES" b="1" dirty="0"/>
          </a:p>
        </p:txBody>
      </p:sp>
      <p:pic>
        <p:nvPicPr>
          <p:cNvPr id="21" name="Picture 5" descr="young piglets on the te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764705"/>
            <a:ext cx="1512168" cy="936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0872" y="1700808"/>
            <a:ext cx="8229600" cy="792088"/>
          </a:xfrm>
        </p:spPr>
        <p:txBody>
          <a:bodyPr/>
          <a:lstStyle/>
          <a:p>
            <a:pPr algn="just"/>
            <a:r>
              <a:rPr lang="es-ES" dirty="0" smtClean="0"/>
              <a:t>Efecto preferencial de un aroma en la exposición prenatal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899592" y="3789040"/>
            <a:ext cx="1584176" cy="92333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Sabor en la dieta en gestación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899592" y="2638653"/>
            <a:ext cx="7056784" cy="646331"/>
          </a:xfrm>
          <a:prstGeom prst="rect">
            <a:avLst/>
          </a:prstGeom>
          <a:noFill/>
          <a:ln>
            <a:solidFill>
              <a:srgbClr val="F18C27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Galef</a:t>
            </a:r>
            <a:r>
              <a:rPr lang="es-ES" b="1" dirty="0" smtClean="0"/>
              <a:t> y Henderson 1972;  </a:t>
            </a:r>
            <a:r>
              <a:rPr lang="es-ES" b="1" dirty="0" err="1" smtClean="0"/>
              <a:t>Bilko</a:t>
            </a:r>
            <a:r>
              <a:rPr lang="es-ES" b="1" dirty="0" smtClean="0"/>
              <a:t> et al. 1994; </a:t>
            </a:r>
            <a:r>
              <a:rPr lang="es-ES" b="1" dirty="0" err="1" smtClean="0"/>
              <a:t>Désage</a:t>
            </a:r>
            <a:r>
              <a:rPr lang="es-ES" b="1" dirty="0" smtClean="0"/>
              <a:t> et al. 1996; </a:t>
            </a:r>
          </a:p>
          <a:p>
            <a:r>
              <a:rPr lang="es-ES" b="1" dirty="0" err="1" smtClean="0"/>
              <a:t>Mennella</a:t>
            </a:r>
            <a:r>
              <a:rPr lang="es-ES" b="1" dirty="0" smtClean="0"/>
              <a:t> et al. 2001; </a:t>
            </a:r>
            <a:r>
              <a:rPr lang="es-ES" b="1" dirty="0" err="1" smtClean="0"/>
              <a:t>Hepper</a:t>
            </a:r>
            <a:r>
              <a:rPr lang="es-ES" b="1" dirty="0" smtClean="0"/>
              <a:t> y Wells 2006</a:t>
            </a:r>
            <a:endParaRPr lang="es-ES" b="1" dirty="0"/>
          </a:p>
        </p:txBody>
      </p:sp>
      <p:sp>
        <p:nvSpPr>
          <p:cNvPr id="1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rgbClr val="898989"/>
                </a:solidFill>
              </a:rPr>
              <a:t>C/</a:t>
            </a:r>
            <a:r>
              <a:rPr lang="es-ES" dirty="0" err="1" smtClean="0">
                <a:solidFill>
                  <a:srgbClr val="898989"/>
                </a:solidFill>
              </a:rPr>
              <a:t>Jesus</a:t>
            </a:r>
            <a:r>
              <a:rPr lang="es-ES" dirty="0" smtClean="0">
                <a:solidFill>
                  <a:srgbClr val="898989"/>
                </a:solidFill>
              </a:rPr>
              <a:t> Aprendiz, 19 1º A y B 28007 MADRID</a:t>
            </a:r>
          </a:p>
        </p:txBody>
      </p:sp>
      <p:sp>
        <p:nvSpPr>
          <p:cNvPr id="16" name="3 Marcador de fecha"/>
          <p:cNvSpPr>
            <a:spLocks noGrp="1"/>
          </p:cNvSpPr>
          <p:nvPr>
            <p:ph type="dt" sz="quarter" idx="10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75E1D3-D25D-4F45-8293-D7C5DF44732E}" type="datetime1">
              <a:rPr lang="es-E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06/10/2013</a:t>
            </a:fld>
            <a:endParaRPr lang="es-ES" dirty="0" smtClean="0">
              <a:solidFill>
                <a:srgbClr val="898989"/>
              </a:solidFill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 bwMode="auto">
          <a:xfrm>
            <a:off x="611560" y="63467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IMPRINTING (IMPRONTA)</a:t>
            </a:r>
          </a:p>
        </p:txBody>
      </p:sp>
      <p:sp>
        <p:nvSpPr>
          <p:cNvPr id="20" name="8 Rectángulo"/>
          <p:cNvSpPr>
            <a:spLocks noChangeArrowheads="1"/>
          </p:cNvSpPr>
          <p:nvPr/>
        </p:nvSpPr>
        <p:spPr bwMode="auto">
          <a:xfrm>
            <a:off x="571500" y="142875"/>
            <a:ext cx="2119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  <a:latin typeface="Chalet"/>
              </a:rPr>
              <a:t>FLUIDAROM 1003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491880" y="3789040"/>
            <a:ext cx="1440160" cy="14773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Mismo sabor en la dieta de lactancia (leche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22" name="21 Más"/>
          <p:cNvSpPr/>
          <p:nvPr/>
        </p:nvSpPr>
        <p:spPr>
          <a:xfrm>
            <a:off x="2483768" y="3789040"/>
            <a:ext cx="914400" cy="914400"/>
          </a:xfrm>
          <a:prstGeom prst="mathPlus">
            <a:avLst/>
          </a:prstGeom>
          <a:solidFill>
            <a:srgbClr val="0AAE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6300192" y="3861048"/>
            <a:ext cx="1944216" cy="92333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Fortalece el efecto preferencial</a:t>
            </a:r>
          </a:p>
        </p:txBody>
      </p:sp>
      <p:sp>
        <p:nvSpPr>
          <p:cNvPr id="24" name="23 Flecha derecha"/>
          <p:cNvSpPr/>
          <p:nvPr/>
        </p:nvSpPr>
        <p:spPr>
          <a:xfrm>
            <a:off x="5076056" y="4149080"/>
            <a:ext cx="1152128" cy="288032"/>
          </a:xfrm>
          <a:prstGeom prst="rightArrow">
            <a:avLst/>
          </a:prstGeom>
          <a:solidFill>
            <a:srgbClr val="0AAE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Picture 5" descr="young piglets on the te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764705"/>
            <a:ext cx="1512168" cy="936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0872" y="1268760"/>
            <a:ext cx="8229600" cy="432048"/>
          </a:xfrm>
        </p:spPr>
        <p:txBody>
          <a:bodyPr/>
          <a:lstStyle/>
          <a:p>
            <a:pPr algn="ctr"/>
            <a:r>
              <a:rPr lang="es-ES" dirty="0" smtClean="0"/>
              <a:t>Destete precoz en lechones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923928" y="4881934"/>
            <a:ext cx="2016224" cy="92333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Consumo primeros días post-destete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899592" y="5014917"/>
            <a:ext cx="2088232" cy="646331"/>
          </a:xfrm>
          <a:prstGeom prst="rect">
            <a:avLst/>
          </a:prstGeom>
          <a:noFill/>
          <a:ln>
            <a:solidFill>
              <a:srgbClr val="F18C27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Bruininx</a:t>
            </a:r>
            <a:r>
              <a:rPr lang="es-ES" b="1" dirty="0" smtClean="0"/>
              <a:t> et al. 2002</a:t>
            </a:r>
            <a:endParaRPr lang="es-ES" b="1" dirty="0"/>
          </a:p>
        </p:txBody>
      </p:sp>
      <p:sp>
        <p:nvSpPr>
          <p:cNvPr id="1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rgbClr val="898989"/>
                </a:solidFill>
              </a:rPr>
              <a:t>C/</a:t>
            </a:r>
            <a:r>
              <a:rPr lang="es-ES" dirty="0" err="1" smtClean="0">
                <a:solidFill>
                  <a:srgbClr val="898989"/>
                </a:solidFill>
              </a:rPr>
              <a:t>Jesus</a:t>
            </a:r>
            <a:r>
              <a:rPr lang="es-ES" dirty="0" smtClean="0">
                <a:solidFill>
                  <a:srgbClr val="898989"/>
                </a:solidFill>
              </a:rPr>
              <a:t> Aprendiz, 19 1º A y B 28007 MADRID</a:t>
            </a:r>
          </a:p>
        </p:txBody>
      </p:sp>
      <p:sp>
        <p:nvSpPr>
          <p:cNvPr id="16" name="3 Marcador de fecha"/>
          <p:cNvSpPr>
            <a:spLocks noGrp="1"/>
          </p:cNvSpPr>
          <p:nvPr>
            <p:ph type="dt" sz="quarter" idx="10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75E1D3-D25D-4F45-8293-D7C5DF44732E}" type="datetime1">
              <a:rPr lang="es-E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06/10/2013</a:t>
            </a:fld>
            <a:endParaRPr lang="es-ES" dirty="0" smtClean="0">
              <a:solidFill>
                <a:srgbClr val="898989"/>
              </a:solidFill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 bwMode="auto">
          <a:xfrm>
            <a:off x="611560" y="634678"/>
            <a:ext cx="8229600" cy="70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IMPRINTING (IMPRONTA)</a:t>
            </a:r>
          </a:p>
        </p:txBody>
      </p:sp>
      <p:sp>
        <p:nvSpPr>
          <p:cNvPr id="20" name="8 Rectángulo"/>
          <p:cNvSpPr>
            <a:spLocks noChangeArrowheads="1"/>
          </p:cNvSpPr>
          <p:nvPr/>
        </p:nvSpPr>
        <p:spPr bwMode="auto">
          <a:xfrm>
            <a:off x="571500" y="142875"/>
            <a:ext cx="2119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  <a:latin typeface="Chalet"/>
              </a:rPr>
              <a:t>FLUIDAROM 1003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7020272" y="4797152"/>
            <a:ext cx="1800200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Altos niveles de estrés primeros días post-destete</a:t>
            </a:r>
            <a:endParaRPr lang="es-ES" b="1" dirty="0"/>
          </a:p>
        </p:txBody>
      </p:sp>
      <p:sp>
        <p:nvSpPr>
          <p:cNvPr id="21" name="20 Menos"/>
          <p:cNvSpPr/>
          <p:nvPr/>
        </p:nvSpPr>
        <p:spPr>
          <a:xfrm>
            <a:off x="2987824" y="4890864"/>
            <a:ext cx="914400" cy="914400"/>
          </a:xfrm>
          <a:prstGeom prst="mathMinus">
            <a:avLst/>
          </a:prstGeom>
          <a:solidFill>
            <a:srgbClr val="0AAE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Más"/>
          <p:cNvSpPr/>
          <p:nvPr/>
        </p:nvSpPr>
        <p:spPr>
          <a:xfrm>
            <a:off x="6033864" y="4890864"/>
            <a:ext cx="914400" cy="914400"/>
          </a:xfrm>
          <a:prstGeom prst="mathPlus">
            <a:avLst/>
          </a:prstGeom>
          <a:solidFill>
            <a:srgbClr val="0AAE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3923928" y="2780531"/>
            <a:ext cx="1512168" cy="1296541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s-ES_tradnl" sz="2400" dirty="0">
                <a:latin typeface="Times New Roman" pitchFamily="18" charset="0"/>
              </a:rPr>
              <a:t>ESTRÉS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6660232" y="3212976"/>
            <a:ext cx="1800200" cy="92333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Mezcla de lechones de otras camadas</a:t>
            </a:r>
            <a:endParaRPr lang="es-ES" b="1" dirty="0"/>
          </a:p>
        </p:txBody>
      </p:sp>
      <p:sp>
        <p:nvSpPr>
          <p:cNvPr id="38" name="37 CuadroTexto"/>
          <p:cNvSpPr txBox="1"/>
          <p:nvPr/>
        </p:nvSpPr>
        <p:spPr>
          <a:xfrm>
            <a:off x="6668616" y="1713582"/>
            <a:ext cx="1800200" cy="92333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Cambio de temperatura ambiental</a:t>
            </a:r>
            <a:endParaRPr lang="es-ES" b="1" dirty="0"/>
          </a:p>
        </p:txBody>
      </p:sp>
      <p:sp>
        <p:nvSpPr>
          <p:cNvPr id="39" name="38 CuadroTexto"/>
          <p:cNvSpPr txBox="1"/>
          <p:nvPr/>
        </p:nvSpPr>
        <p:spPr>
          <a:xfrm>
            <a:off x="3779912" y="1772816"/>
            <a:ext cx="1800200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Cambio de alimentación</a:t>
            </a:r>
            <a:endParaRPr lang="es-ES" b="1" dirty="0"/>
          </a:p>
        </p:txBody>
      </p:sp>
      <p:sp>
        <p:nvSpPr>
          <p:cNvPr id="40" name="39 CuadroTexto"/>
          <p:cNvSpPr txBox="1"/>
          <p:nvPr/>
        </p:nvSpPr>
        <p:spPr>
          <a:xfrm>
            <a:off x="971600" y="1916832"/>
            <a:ext cx="1800200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Separación de la madre</a:t>
            </a:r>
            <a:endParaRPr lang="es-ES" b="1" dirty="0"/>
          </a:p>
        </p:txBody>
      </p:sp>
      <p:sp>
        <p:nvSpPr>
          <p:cNvPr id="41" name="40 CuadroTexto"/>
          <p:cNvSpPr txBox="1"/>
          <p:nvPr/>
        </p:nvSpPr>
        <p:spPr>
          <a:xfrm>
            <a:off x="1043608" y="2780928"/>
            <a:ext cx="1800200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Cambio de entorno</a:t>
            </a:r>
            <a:endParaRPr lang="es-ES" b="1" dirty="0"/>
          </a:p>
        </p:txBody>
      </p:sp>
      <p:cxnSp>
        <p:nvCxnSpPr>
          <p:cNvPr id="43" name="42 Conector recto de flecha"/>
          <p:cNvCxnSpPr>
            <a:stCxn id="38" idx="1"/>
          </p:cNvCxnSpPr>
          <p:nvPr/>
        </p:nvCxnSpPr>
        <p:spPr>
          <a:xfrm flipH="1">
            <a:off x="5220072" y="2175247"/>
            <a:ext cx="1448544" cy="7624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>
            <a:stCxn id="40" idx="3"/>
          </p:cNvCxnSpPr>
          <p:nvPr/>
        </p:nvCxnSpPr>
        <p:spPr>
          <a:xfrm>
            <a:off x="2771800" y="2239998"/>
            <a:ext cx="1296144" cy="7569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/>
          <p:nvPr/>
        </p:nvCxnSpPr>
        <p:spPr>
          <a:xfrm>
            <a:off x="4644008" y="2420888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>
            <a:stCxn id="35" idx="1"/>
            <a:endCxn id="25" idx="1"/>
          </p:cNvCxnSpPr>
          <p:nvPr/>
        </p:nvCxnSpPr>
        <p:spPr>
          <a:xfrm flipH="1">
            <a:off x="5436096" y="3674641"/>
            <a:ext cx="1224136" cy="227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>
            <a:stCxn id="41" idx="3"/>
          </p:cNvCxnSpPr>
          <p:nvPr/>
        </p:nvCxnSpPr>
        <p:spPr>
          <a:xfrm>
            <a:off x="2843808" y="3104094"/>
            <a:ext cx="1080120" cy="3249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1043608" y="3717032"/>
            <a:ext cx="1800200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Neofobia </a:t>
            </a:r>
            <a:endParaRPr lang="es-ES" b="1" dirty="0"/>
          </a:p>
        </p:txBody>
      </p:sp>
      <p:cxnSp>
        <p:nvCxnSpPr>
          <p:cNvPr id="30" name="29 Conector recto de flecha"/>
          <p:cNvCxnSpPr>
            <a:stCxn id="23" idx="3"/>
          </p:cNvCxnSpPr>
          <p:nvPr/>
        </p:nvCxnSpPr>
        <p:spPr>
          <a:xfrm>
            <a:off x="2843808" y="3901698"/>
            <a:ext cx="1296144" cy="313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5" descr="young piglets on the te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692696"/>
            <a:ext cx="1512168" cy="936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0872" y="1412776"/>
            <a:ext cx="8229600" cy="432048"/>
          </a:xfrm>
        </p:spPr>
        <p:txBody>
          <a:bodyPr/>
          <a:lstStyle/>
          <a:p>
            <a:pPr algn="just"/>
            <a:r>
              <a:rPr lang="es-ES" dirty="0" smtClean="0"/>
              <a:t>Destete precoz en lechones</a:t>
            </a:r>
            <a:endParaRPr lang="es-ES" dirty="0"/>
          </a:p>
        </p:txBody>
      </p:sp>
      <p:sp>
        <p:nvSpPr>
          <p:cNvPr id="18" name="17 Flecha derecha"/>
          <p:cNvSpPr/>
          <p:nvPr/>
        </p:nvSpPr>
        <p:spPr>
          <a:xfrm>
            <a:off x="3131840" y="2204864"/>
            <a:ext cx="792088" cy="288032"/>
          </a:xfrm>
          <a:prstGeom prst="rightArrow">
            <a:avLst/>
          </a:prstGeom>
          <a:solidFill>
            <a:srgbClr val="0AAE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rgbClr val="898989"/>
                </a:solidFill>
              </a:rPr>
              <a:t>C/</a:t>
            </a:r>
            <a:r>
              <a:rPr lang="es-ES" dirty="0" err="1" smtClean="0">
                <a:solidFill>
                  <a:srgbClr val="898989"/>
                </a:solidFill>
              </a:rPr>
              <a:t>Jesus</a:t>
            </a:r>
            <a:r>
              <a:rPr lang="es-ES" dirty="0" smtClean="0">
                <a:solidFill>
                  <a:srgbClr val="898989"/>
                </a:solidFill>
              </a:rPr>
              <a:t> Aprendiz, 19 1º A y B 28007 MADRID</a:t>
            </a:r>
          </a:p>
        </p:txBody>
      </p:sp>
      <p:sp>
        <p:nvSpPr>
          <p:cNvPr id="16" name="3 Marcador de fecha"/>
          <p:cNvSpPr>
            <a:spLocks noGrp="1"/>
          </p:cNvSpPr>
          <p:nvPr>
            <p:ph type="dt" sz="quarter" idx="10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75E1D3-D25D-4F45-8293-D7C5DF44732E}" type="datetime1">
              <a:rPr lang="es-E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06/10/2013</a:t>
            </a:fld>
            <a:endParaRPr lang="es-ES" dirty="0" smtClean="0">
              <a:solidFill>
                <a:srgbClr val="898989"/>
              </a:solidFill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 bwMode="auto">
          <a:xfrm>
            <a:off x="611560" y="63467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IMPRINTING (IMPRONTA)</a:t>
            </a:r>
          </a:p>
        </p:txBody>
      </p:sp>
      <p:sp>
        <p:nvSpPr>
          <p:cNvPr id="20" name="8 Rectángulo"/>
          <p:cNvSpPr>
            <a:spLocks noChangeArrowheads="1"/>
          </p:cNvSpPr>
          <p:nvPr/>
        </p:nvSpPr>
        <p:spPr bwMode="auto">
          <a:xfrm>
            <a:off x="571500" y="142875"/>
            <a:ext cx="2119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  <a:latin typeface="Chalet"/>
              </a:rPr>
              <a:t>FLUIDAROM 1003 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899592" y="2132856"/>
            <a:ext cx="2088232" cy="369332"/>
          </a:xfrm>
          <a:prstGeom prst="rect">
            <a:avLst/>
          </a:prstGeom>
          <a:noFill/>
          <a:ln>
            <a:solidFill>
              <a:srgbClr val="F18C27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Jensen 1988</a:t>
            </a:r>
            <a:endParaRPr lang="es-ES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6588224" y="1916832"/>
            <a:ext cx="2016224" cy="92333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aprendizaje quimio sensorial precoz </a:t>
            </a:r>
            <a:endParaRPr lang="es-ES" b="1" dirty="0"/>
          </a:p>
        </p:txBody>
      </p:sp>
      <p:sp>
        <p:nvSpPr>
          <p:cNvPr id="30" name="29 Flecha derecha"/>
          <p:cNvSpPr/>
          <p:nvPr/>
        </p:nvSpPr>
        <p:spPr>
          <a:xfrm>
            <a:off x="5652120" y="2204864"/>
            <a:ext cx="792088" cy="288032"/>
          </a:xfrm>
          <a:prstGeom prst="rightArrow">
            <a:avLst/>
          </a:prstGeom>
          <a:solidFill>
            <a:srgbClr val="0AAE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3995936" y="2060848"/>
            <a:ext cx="1440160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Especial interés en..</a:t>
            </a:r>
            <a:endParaRPr lang="es-ES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899592" y="3275692"/>
            <a:ext cx="2088232" cy="369332"/>
          </a:xfrm>
          <a:prstGeom prst="rect">
            <a:avLst/>
          </a:prstGeom>
          <a:noFill/>
          <a:ln>
            <a:solidFill>
              <a:srgbClr val="F18C27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Jarvis</a:t>
            </a:r>
            <a:r>
              <a:rPr lang="es-ES" b="1" dirty="0" smtClean="0"/>
              <a:t> et al. 2008</a:t>
            </a:r>
            <a:endParaRPr lang="es-ES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971600" y="4521894"/>
            <a:ext cx="2016224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El aumento de preferencia de un alimento</a:t>
            </a:r>
            <a:endParaRPr lang="es-ES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3923928" y="4654877"/>
            <a:ext cx="1872208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Motiva a ingerir alimento sólido</a:t>
            </a:r>
            <a:endParaRPr lang="es-ES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4067944" y="3214717"/>
            <a:ext cx="4752528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Baja ingesta= perdida de peso, problema de </a:t>
            </a:r>
            <a:r>
              <a:rPr lang="es-ES" b="1" dirty="0" err="1" smtClean="0"/>
              <a:t>diarreas,etc</a:t>
            </a:r>
            <a:endParaRPr lang="es-ES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6732240" y="4521894"/>
            <a:ext cx="2016224" cy="92333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Mejora bienestar y problemas de salud</a:t>
            </a:r>
            <a:endParaRPr lang="es-ES" b="1" dirty="0"/>
          </a:p>
        </p:txBody>
      </p:sp>
      <p:sp>
        <p:nvSpPr>
          <p:cNvPr id="28" name="27 Flecha derecha"/>
          <p:cNvSpPr/>
          <p:nvPr/>
        </p:nvSpPr>
        <p:spPr>
          <a:xfrm>
            <a:off x="3131840" y="3356992"/>
            <a:ext cx="792088" cy="288032"/>
          </a:xfrm>
          <a:prstGeom prst="rightArrow">
            <a:avLst/>
          </a:prstGeom>
          <a:solidFill>
            <a:srgbClr val="0AAE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Flecha derecha"/>
          <p:cNvSpPr/>
          <p:nvPr/>
        </p:nvSpPr>
        <p:spPr>
          <a:xfrm>
            <a:off x="3059832" y="4869160"/>
            <a:ext cx="792088" cy="288032"/>
          </a:xfrm>
          <a:prstGeom prst="rightArrow">
            <a:avLst/>
          </a:prstGeom>
          <a:solidFill>
            <a:srgbClr val="0AAE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Flecha derecha"/>
          <p:cNvSpPr/>
          <p:nvPr/>
        </p:nvSpPr>
        <p:spPr>
          <a:xfrm>
            <a:off x="5868144" y="4797152"/>
            <a:ext cx="792088" cy="288032"/>
          </a:xfrm>
          <a:prstGeom prst="rightArrow">
            <a:avLst/>
          </a:prstGeom>
          <a:solidFill>
            <a:srgbClr val="0AAE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Flecha abajo"/>
          <p:cNvSpPr/>
          <p:nvPr/>
        </p:nvSpPr>
        <p:spPr>
          <a:xfrm>
            <a:off x="1763688" y="3789040"/>
            <a:ext cx="288032" cy="576064"/>
          </a:xfrm>
          <a:prstGeom prst="downArrow">
            <a:avLst/>
          </a:prstGeom>
          <a:solidFill>
            <a:srgbClr val="0AAE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Picture 5" descr="young piglets on the te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764705"/>
            <a:ext cx="1512168" cy="936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Título"/>
          <p:cNvSpPr>
            <a:spLocks noGrp="1"/>
          </p:cNvSpPr>
          <p:nvPr>
            <p:ph type="title"/>
          </p:nvPr>
        </p:nvSpPr>
        <p:spPr>
          <a:xfrm>
            <a:off x="457200" y="634678"/>
            <a:ext cx="8229600" cy="850106"/>
          </a:xfrm>
        </p:spPr>
        <p:txBody>
          <a:bodyPr/>
          <a:lstStyle/>
          <a:p>
            <a:r>
              <a:rPr lang="es-ES" dirty="0" smtClean="0"/>
              <a:t>IMPRINTING (IMPRONTA)</a:t>
            </a:r>
          </a:p>
        </p:txBody>
      </p:sp>
      <p:sp>
        <p:nvSpPr>
          <p:cNvPr id="26627" name="8 Rectángulo"/>
          <p:cNvSpPr>
            <a:spLocks noChangeArrowheads="1"/>
          </p:cNvSpPr>
          <p:nvPr/>
        </p:nvSpPr>
        <p:spPr bwMode="auto">
          <a:xfrm>
            <a:off x="571500" y="142875"/>
            <a:ext cx="2119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  <a:latin typeface="Chalet"/>
              </a:rPr>
              <a:t>FLUIDAROM 1003 </a:t>
            </a:r>
          </a:p>
        </p:txBody>
      </p:sp>
      <p:sp>
        <p:nvSpPr>
          <p:cNvPr id="26628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rgbClr val="898989"/>
                </a:solidFill>
              </a:rPr>
              <a:t>C/</a:t>
            </a:r>
            <a:r>
              <a:rPr lang="es-ES" dirty="0" err="1" smtClean="0">
                <a:solidFill>
                  <a:srgbClr val="898989"/>
                </a:solidFill>
              </a:rPr>
              <a:t>Jesus</a:t>
            </a:r>
            <a:r>
              <a:rPr lang="es-ES" dirty="0" smtClean="0">
                <a:solidFill>
                  <a:srgbClr val="898989"/>
                </a:solidFill>
              </a:rPr>
              <a:t> Aprendiz, 19 1º A y B 28007 MADRID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907704" y="2204864"/>
            <a:ext cx="5472608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ALIMENTO + AROMA =EFECTO PREFERENCIAL (APRENDIZAJE)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899592" y="3369766"/>
            <a:ext cx="165618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Cerdas</a:t>
            </a:r>
          </a:p>
          <a:p>
            <a:r>
              <a:rPr lang="es-ES" b="1" dirty="0" smtClean="0"/>
              <a:t>(</a:t>
            </a:r>
            <a:r>
              <a:rPr lang="es-ES" b="1" dirty="0" err="1" smtClean="0"/>
              <a:t>Ultimos</a:t>
            </a:r>
            <a:r>
              <a:rPr lang="es-ES" b="1" dirty="0" smtClean="0"/>
              <a:t> días de gestación y durante la lactancia)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563888" y="3573016"/>
            <a:ext cx="165618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Claves aromáticas en la leche</a:t>
            </a:r>
            <a:endParaRPr lang="es-ES" b="1" dirty="0"/>
          </a:p>
        </p:txBody>
      </p:sp>
      <p:pic>
        <p:nvPicPr>
          <p:cNvPr id="90117" name="Picture 5" descr="young piglets on the te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764705"/>
            <a:ext cx="1512168" cy="936103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6156176" y="3573016"/>
            <a:ext cx="266429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Reconocimiento de las claves aromáticas en el alimento post-destete</a:t>
            </a:r>
            <a:endParaRPr lang="es-ES" b="1" dirty="0"/>
          </a:p>
        </p:txBody>
      </p:sp>
      <p:cxnSp>
        <p:nvCxnSpPr>
          <p:cNvPr id="17" name="16 Conector recto de flecha"/>
          <p:cNvCxnSpPr>
            <a:stCxn id="7" idx="2"/>
          </p:cNvCxnSpPr>
          <p:nvPr/>
        </p:nvCxnSpPr>
        <p:spPr>
          <a:xfrm flipH="1">
            <a:off x="1979712" y="2851195"/>
            <a:ext cx="2664296" cy="4337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stCxn id="7" idx="2"/>
          </p:cNvCxnSpPr>
          <p:nvPr/>
        </p:nvCxnSpPr>
        <p:spPr>
          <a:xfrm>
            <a:off x="4644008" y="2851195"/>
            <a:ext cx="2664296" cy="5870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6156176" y="5230941"/>
            <a:ext cx="266429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/>
              <a:t>Mayor consumo, menor estrés</a:t>
            </a:r>
            <a:endParaRPr lang="es-ES" b="1" dirty="0"/>
          </a:p>
        </p:txBody>
      </p:sp>
      <p:sp>
        <p:nvSpPr>
          <p:cNvPr id="18" name="17 Flecha derecha"/>
          <p:cNvSpPr/>
          <p:nvPr/>
        </p:nvSpPr>
        <p:spPr>
          <a:xfrm>
            <a:off x="2627784" y="3861048"/>
            <a:ext cx="792088" cy="288032"/>
          </a:xfrm>
          <a:prstGeom prst="rightArrow">
            <a:avLst/>
          </a:prstGeom>
          <a:solidFill>
            <a:srgbClr val="0AAE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derecha"/>
          <p:cNvSpPr/>
          <p:nvPr/>
        </p:nvSpPr>
        <p:spPr>
          <a:xfrm>
            <a:off x="5292080" y="3861048"/>
            <a:ext cx="792088" cy="288032"/>
          </a:xfrm>
          <a:prstGeom prst="rightArrow">
            <a:avLst/>
          </a:prstGeom>
          <a:solidFill>
            <a:srgbClr val="0AAE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lecha abajo"/>
          <p:cNvSpPr/>
          <p:nvPr/>
        </p:nvSpPr>
        <p:spPr>
          <a:xfrm>
            <a:off x="7308304" y="4797152"/>
            <a:ext cx="288032" cy="432048"/>
          </a:xfrm>
          <a:prstGeom prst="downArrow">
            <a:avLst/>
          </a:prstGeom>
          <a:solidFill>
            <a:srgbClr val="0AAE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title"/>
          </p:nvPr>
        </p:nvSpPr>
        <p:spPr>
          <a:xfrm>
            <a:off x="714375" y="785813"/>
            <a:ext cx="7972425" cy="631825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FLUIDAROM 1003 ESPECIADO-Concepto</a:t>
            </a:r>
          </a:p>
        </p:txBody>
      </p:sp>
      <p:graphicFrame>
        <p:nvGraphicFramePr>
          <p:cNvPr id="7" name="6 Diagrama"/>
          <p:cNvGraphicFramePr/>
          <p:nvPr/>
        </p:nvGraphicFramePr>
        <p:xfrm>
          <a:off x="1000100" y="1643050"/>
          <a:ext cx="763270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5" name="3 Marcador de fecha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68DBEE-FE98-4339-A827-757644D3855E}" type="datetime1">
              <a:rPr lang="es-E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06/10/2013</a:t>
            </a:fld>
            <a:endParaRPr lang="es-ES" dirty="0" smtClean="0">
              <a:solidFill>
                <a:srgbClr val="898989"/>
              </a:solidFill>
            </a:endParaRPr>
          </a:p>
        </p:txBody>
      </p:sp>
      <p:sp>
        <p:nvSpPr>
          <p:cNvPr id="18436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rgbClr val="898989"/>
                </a:solidFill>
              </a:rPr>
              <a:t>C/Jesus Aprendiz, 19 1º A y B 28007 MADRID</a:t>
            </a:r>
          </a:p>
        </p:txBody>
      </p:sp>
      <p:sp>
        <p:nvSpPr>
          <p:cNvPr id="18437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4C4B44-D945-4791-84D7-AEE932A06DBB}" type="slidenum">
              <a:rPr lang="es-E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" smtClean="0">
              <a:solidFill>
                <a:srgbClr val="898989"/>
              </a:solidFill>
            </a:endParaRPr>
          </a:p>
        </p:txBody>
      </p:sp>
      <p:sp>
        <p:nvSpPr>
          <p:cNvPr id="18438" name="7 Rectángulo"/>
          <p:cNvSpPr>
            <a:spLocks noChangeArrowheads="1"/>
          </p:cNvSpPr>
          <p:nvPr/>
        </p:nvSpPr>
        <p:spPr bwMode="auto">
          <a:xfrm>
            <a:off x="571500" y="142875"/>
            <a:ext cx="2119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00B050"/>
                </a:solidFill>
                <a:latin typeface="Chalet"/>
              </a:rPr>
              <a:t>FLUIDAROM 1003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3106</TotalTime>
  <Words>1572</Words>
  <Application>Microsoft Office PowerPoint</Application>
  <PresentationFormat>Presentación en pantalla (4:3)</PresentationFormat>
  <Paragraphs>533</Paragraphs>
  <Slides>25</Slides>
  <Notes>25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8" baseType="lpstr">
      <vt:lpstr>Diseño personalizado</vt:lpstr>
      <vt:lpstr>Tema de Office</vt:lpstr>
      <vt:lpstr>Hoja de cálculo de Microsoft Office Excel 97-2003</vt:lpstr>
      <vt:lpstr>Diapositiva 1</vt:lpstr>
      <vt:lpstr>IMPRINTING (IMPRONTA)</vt:lpstr>
      <vt:lpstr>Mennella et al 1995; El-Haddad et al 2005</vt:lpstr>
      <vt:lpstr>Efecto preferencial de un aroma en la exposición prenatal</vt:lpstr>
      <vt:lpstr>Efecto preferencial de un aroma en la exposición prenatal</vt:lpstr>
      <vt:lpstr>Destete precoz en lechones</vt:lpstr>
      <vt:lpstr>Destete precoz en lechones</vt:lpstr>
      <vt:lpstr>IMPRINTING (IMPRONTA)</vt:lpstr>
      <vt:lpstr>FLUIDAROM 1003 ESPECIADO-Concepto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CMD PRIMERA SEMANA</vt:lpstr>
      <vt:lpstr>GMD PRIMERA SEMANA</vt:lpstr>
      <vt:lpstr>El destete: momento critico para el rendimiento futuro</vt:lpstr>
      <vt:lpstr>Diapositiva 24</vt:lpstr>
      <vt:lpstr>GRACIAS POR VUESTRA ATENCIÓN!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LUIS MESAS MORA</dc:creator>
  <cp:lastModifiedBy>usuario</cp:lastModifiedBy>
  <cp:revision>306</cp:revision>
  <dcterms:created xsi:type="dcterms:W3CDTF">2012-09-27T14:15:16Z</dcterms:created>
  <dcterms:modified xsi:type="dcterms:W3CDTF">2013-10-06T17:42:05Z</dcterms:modified>
</cp:coreProperties>
</file>